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8288000" cy="10287000"/>
  <p:notesSz cx="6858000" cy="9144000"/>
  <p:embeddedFontLst>
    <p:embeddedFont>
      <p:font typeface="Be Vietnam" panose="020B0604020202020204" charset="0"/>
      <p:regular r:id="rId18"/>
    </p:embeddedFont>
    <p:embeddedFont>
      <p:font typeface="Be Vietnam Ultra-Bold" panose="020B0604020202020204" charset="0"/>
      <p:regular r:id="rId19"/>
    </p:embeddedFont>
    <p:embeddedFont>
      <p:font typeface="IBM Plex Sans" panose="020B0503050203000203" pitchFamily="34" charset="0"/>
      <p:regular r:id="rId20"/>
    </p:embeddedFont>
    <p:embeddedFont>
      <p:font typeface="IBM Plex Sans Bold" panose="020B0604020202020204" charset="0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6" d="100"/>
          <a:sy n="76" d="100"/>
        </p:scale>
        <p:origin x="708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5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2.svg"/><Relationship Id="rId7" Type="http://schemas.openxmlformats.org/officeDocument/2006/relationships/image" Target="../media/image5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7.svg"/><Relationship Id="rId5" Type="http://schemas.openxmlformats.org/officeDocument/2006/relationships/image" Target="../media/image14.jpeg"/><Relationship Id="rId10" Type="http://schemas.openxmlformats.org/officeDocument/2006/relationships/image" Target="../media/image6.png"/><Relationship Id="rId4" Type="http://schemas.openxmlformats.org/officeDocument/2006/relationships/image" Target="../media/image13.png"/><Relationship Id="rId9" Type="http://schemas.openxmlformats.org/officeDocument/2006/relationships/image" Target="../media/image10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4.png"/><Relationship Id="rId7" Type="http://schemas.openxmlformats.org/officeDocument/2006/relationships/image" Target="../media/image1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11" Type="http://schemas.openxmlformats.org/officeDocument/2006/relationships/image" Target="../media/image17.png"/><Relationship Id="rId5" Type="http://schemas.openxmlformats.org/officeDocument/2006/relationships/image" Target="../media/image9.png"/><Relationship Id="rId10" Type="http://schemas.openxmlformats.org/officeDocument/2006/relationships/image" Target="../media/image7.svg"/><Relationship Id="rId4" Type="http://schemas.openxmlformats.org/officeDocument/2006/relationships/image" Target="../media/image5.svg"/><Relationship Id="rId9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4.png"/><Relationship Id="rId7" Type="http://schemas.openxmlformats.org/officeDocument/2006/relationships/image" Target="../media/image1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11" Type="http://schemas.openxmlformats.org/officeDocument/2006/relationships/image" Target="../media/image18.png"/><Relationship Id="rId5" Type="http://schemas.openxmlformats.org/officeDocument/2006/relationships/image" Target="../media/image9.png"/><Relationship Id="rId10" Type="http://schemas.openxmlformats.org/officeDocument/2006/relationships/image" Target="../media/image7.svg"/><Relationship Id="rId4" Type="http://schemas.openxmlformats.org/officeDocument/2006/relationships/image" Target="../media/image5.svg"/><Relationship Id="rId9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4.png"/><Relationship Id="rId7" Type="http://schemas.openxmlformats.org/officeDocument/2006/relationships/image" Target="../media/image1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11" Type="http://schemas.openxmlformats.org/officeDocument/2006/relationships/image" Target="../media/image19.png"/><Relationship Id="rId5" Type="http://schemas.openxmlformats.org/officeDocument/2006/relationships/image" Target="../media/image9.png"/><Relationship Id="rId10" Type="http://schemas.openxmlformats.org/officeDocument/2006/relationships/image" Target="../media/image7.svg"/><Relationship Id="rId4" Type="http://schemas.openxmlformats.org/officeDocument/2006/relationships/image" Target="../media/image5.svg"/><Relationship Id="rId9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20.png"/><Relationship Id="rId7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7.svg"/><Relationship Id="rId4" Type="http://schemas.openxmlformats.org/officeDocument/2006/relationships/image" Target="../media/image21.svg"/><Relationship Id="rId9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10.svg"/><Relationship Id="rId10" Type="http://schemas.openxmlformats.org/officeDocument/2006/relationships/image" Target="../media/image24.png"/><Relationship Id="rId4" Type="http://schemas.openxmlformats.org/officeDocument/2006/relationships/image" Target="../media/image9.png"/><Relationship Id="rId9" Type="http://schemas.openxmlformats.org/officeDocument/2006/relationships/image" Target="../media/image23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6.svg"/><Relationship Id="rId7" Type="http://schemas.openxmlformats.org/officeDocument/2006/relationships/image" Target="../media/image10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5.svg"/><Relationship Id="rId10" Type="http://schemas.openxmlformats.org/officeDocument/2006/relationships/image" Target="../media/image27.png"/><Relationship Id="rId4" Type="http://schemas.openxmlformats.org/officeDocument/2006/relationships/image" Target="../media/image4.png"/><Relationship Id="rId9" Type="http://schemas.openxmlformats.org/officeDocument/2006/relationships/image" Target="../media/image7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9.svg"/><Relationship Id="rId7" Type="http://schemas.openxmlformats.org/officeDocument/2006/relationships/image" Target="../media/image10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31.png"/><Relationship Id="rId5" Type="http://schemas.openxmlformats.org/officeDocument/2006/relationships/image" Target="../media/image5.svg"/><Relationship Id="rId10" Type="http://schemas.openxmlformats.org/officeDocument/2006/relationships/image" Target="../media/image30.png"/><Relationship Id="rId4" Type="http://schemas.openxmlformats.org/officeDocument/2006/relationships/image" Target="../media/image4.png"/><Relationship Id="rId9" Type="http://schemas.openxmlformats.org/officeDocument/2006/relationships/image" Target="../media/image7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3.svg"/><Relationship Id="rId7" Type="http://schemas.openxmlformats.org/officeDocument/2006/relationships/image" Target="../media/image5.sv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21.svg"/><Relationship Id="rId10" Type="http://schemas.openxmlformats.org/officeDocument/2006/relationships/image" Target="../media/image34.png"/><Relationship Id="rId4" Type="http://schemas.openxmlformats.org/officeDocument/2006/relationships/image" Target="../media/image20.png"/><Relationship Id="rId9" Type="http://schemas.openxmlformats.org/officeDocument/2006/relationships/image" Target="../media/image10.svg"/></Relationships>
</file>

<file path=ppt/slides/_rels/slide1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5.png"/><Relationship Id="rId18" Type="http://schemas.openxmlformats.org/officeDocument/2006/relationships/image" Target="../media/image50.svg"/><Relationship Id="rId26" Type="http://schemas.openxmlformats.org/officeDocument/2006/relationships/image" Target="../media/image58.svg"/><Relationship Id="rId39" Type="http://schemas.openxmlformats.org/officeDocument/2006/relationships/image" Target="../media/image71.png"/><Relationship Id="rId21" Type="http://schemas.openxmlformats.org/officeDocument/2006/relationships/image" Target="../media/image53.png"/><Relationship Id="rId34" Type="http://schemas.openxmlformats.org/officeDocument/2006/relationships/image" Target="../media/image66.svg"/><Relationship Id="rId42" Type="http://schemas.openxmlformats.org/officeDocument/2006/relationships/image" Target="../media/image74.svg"/><Relationship Id="rId7" Type="http://schemas.openxmlformats.org/officeDocument/2006/relationships/image" Target="../media/image39.png"/><Relationship Id="rId2" Type="http://schemas.openxmlformats.org/officeDocument/2006/relationships/image" Target="../media/image1.jpeg"/><Relationship Id="rId16" Type="http://schemas.openxmlformats.org/officeDocument/2006/relationships/image" Target="../media/image48.svg"/><Relationship Id="rId20" Type="http://schemas.openxmlformats.org/officeDocument/2006/relationships/image" Target="../media/image52.svg"/><Relationship Id="rId29" Type="http://schemas.openxmlformats.org/officeDocument/2006/relationships/image" Target="../media/image61.png"/><Relationship Id="rId41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svg"/><Relationship Id="rId11" Type="http://schemas.openxmlformats.org/officeDocument/2006/relationships/image" Target="../media/image43.png"/><Relationship Id="rId24" Type="http://schemas.openxmlformats.org/officeDocument/2006/relationships/image" Target="../media/image56.svg"/><Relationship Id="rId32" Type="http://schemas.openxmlformats.org/officeDocument/2006/relationships/image" Target="../media/image64.svg"/><Relationship Id="rId37" Type="http://schemas.openxmlformats.org/officeDocument/2006/relationships/image" Target="../media/image69.png"/><Relationship Id="rId40" Type="http://schemas.openxmlformats.org/officeDocument/2006/relationships/image" Target="../media/image72.svg"/><Relationship Id="rId5" Type="http://schemas.openxmlformats.org/officeDocument/2006/relationships/image" Target="../media/image37.png"/><Relationship Id="rId15" Type="http://schemas.openxmlformats.org/officeDocument/2006/relationships/image" Target="../media/image47.png"/><Relationship Id="rId23" Type="http://schemas.openxmlformats.org/officeDocument/2006/relationships/image" Target="../media/image55.png"/><Relationship Id="rId28" Type="http://schemas.openxmlformats.org/officeDocument/2006/relationships/image" Target="../media/image60.svg"/><Relationship Id="rId36" Type="http://schemas.openxmlformats.org/officeDocument/2006/relationships/image" Target="../media/image68.svg"/><Relationship Id="rId10" Type="http://schemas.openxmlformats.org/officeDocument/2006/relationships/image" Target="../media/image42.svg"/><Relationship Id="rId19" Type="http://schemas.openxmlformats.org/officeDocument/2006/relationships/image" Target="../media/image51.png"/><Relationship Id="rId31" Type="http://schemas.openxmlformats.org/officeDocument/2006/relationships/image" Target="../media/image63.png"/><Relationship Id="rId4" Type="http://schemas.openxmlformats.org/officeDocument/2006/relationships/image" Target="../media/image36.svg"/><Relationship Id="rId9" Type="http://schemas.openxmlformats.org/officeDocument/2006/relationships/image" Target="../media/image41.png"/><Relationship Id="rId14" Type="http://schemas.openxmlformats.org/officeDocument/2006/relationships/image" Target="../media/image46.svg"/><Relationship Id="rId22" Type="http://schemas.openxmlformats.org/officeDocument/2006/relationships/image" Target="../media/image54.svg"/><Relationship Id="rId27" Type="http://schemas.openxmlformats.org/officeDocument/2006/relationships/image" Target="../media/image59.png"/><Relationship Id="rId30" Type="http://schemas.openxmlformats.org/officeDocument/2006/relationships/image" Target="../media/image62.svg"/><Relationship Id="rId35" Type="http://schemas.openxmlformats.org/officeDocument/2006/relationships/image" Target="../media/image67.png"/><Relationship Id="rId8" Type="http://schemas.openxmlformats.org/officeDocument/2006/relationships/image" Target="../media/image40.svg"/><Relationship Id="rId3" Type="http://schemas.openxmlformats.org/officeDocument/2006/relationships/image" Target="../media/image35.png"/><Relationship Id="rId12" Type="http://schemas.openxmlformats.org/officeDocument/2006/relationships/image" Target="../media/image44.svg"/><Relationship Id="rId17" Type="http://schemas.openxmlformats.org/officeDocument/2006/relationships/image" Target="../media/image49.png"/><Relationship Id="rId25" Type="http://schemas.openxmlformats.org/officeDocument/2006/relationships/image" Target="../media/image57.png"/><Relationship Id="rId33" Type="http://schemas.openxmlformats.org/officeDocument/2006/relationships/image" Target="../media/image65.png"/><Relationship Id="rId38" Type="http://schemas.openxmlformats.org/officeDocument/2006/relationships/image" Target="../media/image70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sv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sv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</p:sp>
      <p:sp>
        <p:nvSpPr>
          <p:cNvPr id="3" name="Freeform 3"/>
          <p:cNvSpPr/>
          <p:nvPr/>
        </p:nvSpPr>
        <p:spPr>
          <a:xfrm rot="-2700000">
            <a:off x="4226452" y="2785792"/>
            <a:ext cx="16909587" cy="6118196"/>
          </a:xfrm>
          <a:custGeom>
            <a:avLst/>
            <a:gdLst/>
            <a:ahLst/>
            <a:cxnLst/>
            <a:rect l="l" t="t" r="r" b="b"/>
            <a:pathLst>
              <a:path w="16909587" h="6118196">
                <a:moveTo>
                  <a:pt x="0" y="0"/>
                </a:moveTo>
                <a:lnTo>
                  <a:pt x="16909587" y="0"/>
                </a:lnTo>
                <a:lnTo>
                  <a:pt x="16909587" y="6118196"/>
                </a:lnTo>
                <a:lnTo>
                  <a:pt x="0" y="611819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028700" y="3033192"/>
            <a:ext cx="11425543" cy="4031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452"/>
              </a:lnSpc>
            </a:pPr>
            <a:r>
              <a:rPr lang="en-US" sz="7235">
                <a:solidFill>
                  <a:srgbClr val="F8F8F8"/>
                </a:solidFill>
                <a:latin typeface="Be Vietnam"/>
              </a:rPr>
              <a:t>HOME POWER SAVING </a:t>
            </a:r>
          </a:p>
          <a:p>
            <a:pPr>
              <a:lnSpc>
                <a:spcPts val="11880"/>
              </a:lnSpc>
            </a:pPr>
            <a:r>
              <a:rPr lang="en-US" sz="11534">
                <a:solidFill>
                  <a:srgbClr val="F8F8F8"/>
                </a:solidFill>
                <a:latin typeface="Be Vietnam"/>
              </a:rPr>
              <a:t>DOOR LOCK SYSTEM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2681245" y="1028738"/>
            <a:ext cx="4578055" cy="743283"/>
            <a:chOff x="0" y="0"/>
            <a:chExt cx="6104073" cy="991044"/>
          </a:xfrm>
        </p:grpSpPr>
        <p:grpSp>
          <p:nvGrpSpPr>
            <p:cNvPr id="6" name="Group 6"/>
            <p:cNvGrpSpPr/>
            <p:nvPr/>
          </p:nvGrpSpPr>
          <p:grpSpPr>
            <a:xfrm>
              <a:off x="0" y="0"/>
              <a:ext cx="6104073" cy="991044"/>
              <a:chOff x="0" y="0"/>
              <a:chExt cx="1205743" cy="195762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1205743" cy="195762"/>
              </a:xfrm>
              <a:custGeom>
                <a:avLst/>
                <a:gdLst/>
                <a:ahLst/>
                <a:cxnLst/>
                <a:rect l="l" t="t" r="r" b="b"/>
                <a:pathLst>
                  <a:path w="1205743" h="195762">
                    <a:moveTo>
                      <a:pt x="50733" y="0"/>
                    </a:moveTo>
                    <a:lnTo>
                      <a:pt x="1155010" y="0"/>
                    </a:lnTo>
                    <a:cubicBezTo>
                      <a:pt x="1183029" y="0"/>
                      <a:pt x="1205743" y="22714"/>
                      <a:pt x="1205743" y="50733"/>
                    </a:cubicBezTo>
                    <a:lnTo>
                      <a:pt x="1205743" y="145029"/>
                    </a:lnTo>
                    <a:cubicBezTo>
                      <a:pt x="1205743" y="173048"/>
                      <a:pt x="1183029" y="195762"/>
                      <a:pt x="1155010" y="195762"/>
                    </a:cubicBezTo>
                    <a:lnTo>
                      <a:pt x="50733" y="195762"/>
                    </a:lnTo>
                    <a:cubicBezTo>
                      <a:pt x="22714" y="195762"/>
                      <a:pt x="0" y="173048"/>
                      <a:pt x="0" y="145029"/>
                    </a:cubicBezTo>
                    <a:lnTo>
                      <a:pt x="0" y="50733"/>
                    </a:lnTo>
                    <a:cubicBezTo>
                      <a:pt x="0" y="22714"/>
                      <a:pt x="22714" y="0"/>
                      <a:pt x="50733" y="0"/>
                    </a:cubicBezTo>
                    <a:close/>
                  </a:path>
                </a:pathLst>
              </a:custGeom>
              <a:solidFill>
                <a:srgbClr val="2667FF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0" y="-28575"/>
                <a:ext cx="1205743" cy="22433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sp>
          <p:nvSpPr>
            <p:cNvPr id="9" name="TextBox 9"/>
            <p:cNvSpPr txBox="1"/>
            <p:nvPr/>
          </p:nvSpPr>
          <p:spPr>
            <a:xfrm>
              <a:off x="1210304" y="294913"/>
              <a:ext cx="4683292" cy="38216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>
                <a:lnSpc>
                  <a:spcPts val="2340"/>
                </a:lnSpc>
                <a:spcBef>
                  <a:spcPct val="0"/>
                </a:spcBef>
              </a:pPr>
              <a:r>
                <a:rPr lang="en-US" sz="1800">
                  <a:solidFill>
                    <a:srgbClr val="F8F8F8"/>
                  </a:solidFill>
                  <a:latin typeface="Be Vietnam"/>
                </a:rPr>
                <a:t>University of Ruhuna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2454243" y="6847931"/>
            <a:ext cx="5465376" cy="5378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4419"/>
              </a:lnSpc>
              <a:spcBef>
                <a:spcPct val="0"/>
              </a:spcBef>
            </a:pPr>
            <a:r>
              <a:rPr lang="en-US" sz="3399" spc="295">
                <a:solidFill>
                  <a:srgbClr val="F8F8F8"/>
                </a:solidFill>
                <a:latin typeface="Be Vietnam Ultra-Bold"/>
              </a:rPr>
              <a:t>GROUP 17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681245" y="7567053"/>
            <a:ext cx="5308985" cy="20818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359"/>
              </a:lnSpc>
            </a:pPr>
            <a:r>
              <a:rPr lang="en-US" sz="2400">
                <a:solidFill>
                  <a:srgbClr val="F8F8F8"/>
                </a:solidFill>
                <a:latin typeface="IBM Plex Sans"/>
              </a:rPr>
              <a:t>EG/2021/4476 – N.A.A DHANANJAYA</a:t>
            </a:r>
          </a:p>
          <a:p>
            <a:pPr algn="just">
              <a:lnSpc>
                <a:spcPts val="3359"/>
              </a:lnSpc>
            </a:pPr>
            <a:r>
              <a:rPr lang="en-US" sz="2400">
                <a:solidFill>
                  <a:srgbClr val="F8F8F8"/>
                </a:solidFill>
                <a:latin typeface="IBM Plex Sans"/>
              </a:rPr>
              <a:t>EG/2021/4717 – W.S.R.K. PERERA</a:t>
            </a:r>
          </a:p>
          <a:p>
            <a:pPr algn="just">
              <a:lnSpc>
                <a:spcPts val="3359"/>
              </a:lnSpc>
            </a:pPr>
            <a:r>
              <a:rPr lang="en-US" sz="2400">
                <a:solidFill>
                  <a:srgbClr val="F8F8F8"/>
                </a:solidFill>
                <a:latin typeface="IBM Plex Sans"/>
              </a:rPr>
              <a:t>EG/2021/4763 – H.S.D RODRIGO</a:t>
            </a:r>
          </a:p>
          <a:p>
            <a:pPr algn="just">
              <a:lnSpc>
                <a:spcPts val="3359"/>
              </a:lnSpc>
            </a:pPr>
            <a:r>
              <a:rPr lang="en-US" sz="2400">
                <a:solidFill>
                  <a:srgbClr val="F8F8F8"/>
                </a:solidFill>
                <a:latin typeface="IBM Plex Sans"/>
              </a:rPr>
              <a:t>EG/2021/4766 – R.P.J RUKSHAN</a:t>
            </a:r>
          </a:p>
          <a:p>
            <a:pPr algn="just">
              <a:lnSpc>
                <a:spcPts val="3359"/>
              </a:lnSpc>
            </a:pPr>
            <a:endParaRPr lang="en-US" sz="2400">
              <a:solidFill>
                <a:srgbClr val="F8F8F8"/>
              </a:solidFill>
              <a:latin typeface="IBM Plex Sans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028700" y="8678030"/>
            <a:ext cx="9099449" cy="580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>
                <a:solidFill>
                  <a:srgbClr val="F8F8F8"/>
                </a:solidFill>
                <a:latin typeface="IBM Plex Sans"/>
              </a:rPr>
              <a:t>ME 3201: Engineering Design Methodology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8700" y="1194983"/>
            <a:ext cx="6372624" cy="372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81"/>
              </a:lnSpc>
              <a:spcBef>
                <a:spcPct val="0"/>
              </a:spcBef>
            </a:pPr>
            <a:r>
              <a:rPr lang="en-US" sz="2201">
                <a:solidFill>
                  <a:srgbClr val="F8F8F8"/>
                </a:solidFill>
                <a:latin typeface="IBM Plex Sans Bold"/>
              </a:rPr>
              <a:t>Department of Mechanical and Manufacturing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493922" y="3229458"/>
            <a:ext cx="1004586" cy="1004586"/>
          </a:xfrm>
          <a:custGeom>
            <a:avLst/>
            <a:gdLst/>
            <a:ahLst/>
            <a:cxnLst/>
            <a:rect l="l" t="t" r="r" b="b"/>
            <a:pathLst>
              <a:path w="1004586" h="1004586">
                <a:moveTo>
                  <a:pt x="0" y="0"/>
                </a:moveTo>
                <a:lnTo>
                  <a:pt x="1004586" y="0"/>
                </a:lnTo>
                <a:lnTo>
                  <a:pt x="1004586" y="1004585"/>
                </a:lnTo>
                <a:lnTo>
                  <a:pt x="0" y="100458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597098" y="3332633"/>
            <a:ext cx="798234" cy="798234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8F8F8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r>
                <a:rPr lang="en-US" sz="2599">
                  <a:solidFill>
                    <a:srgbClr val="01003B"/>
                  </a:solidFill>
                  <a:latin typeface="IBM Plex Sans Bold"/>
                </a:rPr>
                <a:t>1</a:t>
              </a:r>
            </a:p>
          </p:txBody>
        </p:sp>
      </p:grpSp>
      <p:sp>
        <p:nvSpPr>
          <p:cNvPr id="6" name="Freeform 6"/>
          <p:cNvSpPr/>
          <p:nvPr/>
        </p:nvSpPr>
        <p:spPr>
          <a:xfrm>
            <a:off x="6493922" y="5170810"/>
            <a:ext cx="1004586" cy="1004586"/>
          </a:xfrm>
          <a:custGeom>
            <a:avLst/>
            <a:gdLst/>
            <a:ahLst/>
            <a:cxnLst/>
            <a:rect l="l" t="t" r="r" b="b"/>
            <a:pathLst>
              <a:path w="1004586" h="1004586">
                <a:moveTo>
                  <a:pt x="0" y="0"/>
                </a:moveTo>
                <a:lnTo>
                  <a:pt x="1004586" y="0"/>
                </a:lnTo>
                <a:lnTo>
                  <a:pt x="1004586" y="1004586"/>
                </a:lnTo>
                <a:lnTo>
                  <a:pt x="0" y="10045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6597098" y="5273986"/>
            <a:ext cx="798234" cy="798234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8F8F8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r>
                <a:rPr lang="en-US" sz="2599">
                  <a:solidFill>
                    <a:srgbClr val="01003B"/>
                  </a:solidFill>
                  <a:latin typeface="IBM Plex Sans Bold"/>
                </a:rPr>
                <a:t>3</a:t>
              </a:r>
            </a:p>
          </p:txBody>
        </p:sp>
      </p:grpSp>
      <p:sp>
        <p:nvSpPr>
          <p:cNvPr id="10" name="Freeform 10"/>
          <p:cNvSpPr/>
          <p:nvPr/>
        </p:nvSpPr>
        <p:spPr>
          <a:xfrm>
            <a:off x="6493922" y="7008987"/>
            <a:ext cx="1004586" cy="1004586"/>
          </a:xfrm>
          <a:custGeom>
            <a:avLst/>
            <a:gdLst/>
            <a:ahLst/>
            <a:cxnLst/>
            <a:rect l="l" t="t" r="r" b="b"/>
            <a:pathLst>
              <a:path w="1004586" h="1004586">
                <a:moveTo>
                  <a:pt x="0" y="0"/>
                </a:moveTo>
                <a:lnTo>
                  <a:pt x="1004586" y="0"/>
                </a:lnTo>
                <a:lnTo>
                  <a:pt x="1004586" y="1004586"/>
                </a:lnTo>
                <a:lnTo>
                  <a:pt x="0" y="10045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11" name="Group 11"/>
          <p:cNvGrpSpPr/>
          <p:nvPr/>
        </p:nvGrpSpPr>
        <p:grpSpPr>
          <a:xfrm>
            <a:off x="6597098" y="7112163"/>
            <a:ext cx="798234" cy="798234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8F8F8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r>
                <a:rPr lang="en-US" sz="2599">
                  <a:solidFill>
                    <a:srgbClr val="01003B"/>
                  </a:solidFill>
                  <a:latin typeface="IBM Plex Sans Bold"/>
                </a:rPr>
                <a:t>5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12148074" y="3229458"/>
            <a:ext cx="1004586" cy="1004586"/>
          </a:xfrm>
          <a:custGeom>
            <a:avLst/>
            <a:gdLst/>
            <a:ahLst/>
            <a:cxnLst/>
            <a:rect l="l" t="t" r="r" b="b"/>
            <a:pathLst>
              <a:path w="1004586" h="1004586">
                <a:moveTo>
                  <a:pt x="0" y="0"/>
                </a:moveTo>
                <a:lnTo>
                  <a:pt x="1004585" y="0"/>
                </a:lnTo>
                <a:lnTo>
                  <a:pt x="1004585" y="1004585"/>
                </a:lnTo>
                <a:lnTo>
                  <a:pt x="0" y="100458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15" name="Group 15"/>
          <p:cNvGrpSpPr/>
          <p:nvPr/>
        </p:nvGrpSpPr>
        <p:grpSpPr>
          <a:xfrm>
            <a:off x="12251249" y="3332633"/>
            <a:ext cx="798234" cy="798234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8F8F8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r>
                <a:rPr lang="en-US" sz="2599">
                  <a:solidFill>
                    <a:srgbClr val="01003B"/>
                  </a:solidFill>
                  <a:latin typeface="IBM Plex Sans Bold"/>
                </a:rPr>
                <a:t>2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12148074" y="5170810"/>
            <a:ext cx="1004586" cy="1004586"/>
          </a:xfrm>
          <a:custGeom>
            <a:avLst/>
            <a:gdLst/>
            <a:ahLst/>
            <a:cxnLst/>
            <a:rect l="l" t="t" r="r" b="b"/>
            <a:pathLst>
              <a:path w="1004586" h="1004586">
                <a:moveTo>
                  <a:pt x="0" y="0"/>
                </a:moveTo>
                <a:lnTo>
                  <a:pt x="1004585" y="0"/>
                </a:lnTo>
                <a:lnTo>
                  <a:pt x="1004585" y="1004586"/>
                </a:lnTo>
                <a:lnTo>
                  <a:pt x="0" y="10045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19" name="Group 19"/>
          <p:cNvGrpSpPr/>
          <p:nvPr/>
        </p:nvGrpSpPr>
        <p:grpSpPr>
          <a:xfrm>
            <a:off x="12251249" y="5273986"/>
            <a:ext cx="798234" cy="798234"/>
            <a:chOff x="0" y="0"/>
            <a:chExt cx="812800" cy="8128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8F8F8"/>
            </a:solidFill>
          </p:spPr>
        </p:sp>
        <p:sp>
          <p:nvSpPr>
            <p:cNvPr id="21" name="TextBox 21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r>
                <a:rPr lang="en-US" sz="2599">
                  <a:solidFill>
                    <a:srgbClr val="01003B"/>
                  </a:solidFill>
                  <a:latin typeface="IBM Plex Sans Bold"/>
                </a:rPr>
                <a:t>4</a:t>
              </a:r>
            </a:p>
          </p:txBody>
        </p:sp>
      </p:grpSp>
      <p:sp>
        <p:nvSpPr>
          <p:cNvPr id="22" name="Freeform 22"/>
          <p:cNvSpPr/>
          <p:nvPr/>
        </p:nvSpPr>
        <p:spPr>
          <a:xfrm>
            <a:off x="12148074" y="7008987"/>
            <a:ext cx="1004586" cy="1004586"/>
          </a:xfrm>
          <a:custGeom>
            <a:avLst/>
            <a:gdLst/>
            <a:ahLst/>
            <a:cxnLst/>
            <a:rect l="l" t="t" r="r" b="b"/>
            <a:pathLst>
              <a:path w="1004586" h="1004586">
                <a:moveTo>
                  <a:pt x="0" y="0"/>
                </a:moveTo>
                <a:lnTo>
                  <a:pt x="1004585" y="0"/>
                </a:lnTo>
                <a:lnTo>
                  <a:pt x="1004585" y="1004586"/>
                </a:lnTo>
                <a:lnTo>
                  <a:pt x="0" y="10045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23" name="Group 23"/>
          <p:cNvGrpSpPr/>
          <p:nvPr/>
        </p:nvGrpSpPr>
        <p:grpSpPr>
          <a:xfrm>
            <a:off x="12251249" y="7112163"/>
            <a:ext cx="798234" cy="798234"/>
            <a:chOff x="0" y="0"/>
            <a:chExt cx="812800" cy="8128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8F8F8"/>
            </a:solidFill>
          </p:spPr>
        </p:sp>
        <p:sp>
          <p:nvSpPr>
            <p:cNvPr id="25" name="TextBox 25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r>
                <a:rPr lang="en-US" sz="2599">
                  <a:solidFill>
                    <a:srgbClr val="01003B"/>
                  </a:solidFill>
                  <a:latin typeface="IBM Plex Sans Bold"/>
                </a:rPr>
                <a:t>6</a:t>
              </a: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1028700" y="3323125"/>
            <a:ext cx="3732142" cy="10762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400"/>
              </a:lnSpc>
            </a:pPr>
            <a:r>
              <a:rPr lang="en-US" sz="7000">
                <a:solidFill>
                  <a:srgbClr val="01003B"/>
                </a:solidFill>
                <a:latin typeface="Be Vietnam Ultra-Bold"/>
              </a:rPr>
              <a:t>Agenda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8042795" y="3488576"/>
            <a:ext cx="3562353" cy="405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n-US" sz="2400">
                <a:solidFill>
                  <a:srgbClr val="01003B"/>
                </a:solidFill>
                <a:latin typeface="IBM Plex Sans"/>
              </a:rPr>
              <a:t>Introduction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8042795" y="5429928"/>
            <a:ext cx="3562353" cy="405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n-US" sz="2400">
                <a:solidFill>
                  <a:srgbClr val="01003B"/>
                </a:solidFill>
                <a:latin typeface="IBM Plex Sans"/>
              </a:rPr>
              <a:t>Questionnaire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8042795" y="7268105"/>
            <a:ext cx="3562353" cy="405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n-US" sz="2400">
                <a:solidFill>
                  <a:srgbClr val="01003B"/>
                </a:solidFill>
                <a:latin typeface="IBM Plex Sans"/>
              </a:rPr>
              <a:t>Design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3696947" y="3488576"/>
            <a:ext cx="3562353" cy="405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n-US" sz="2400">
                <a:solidFill>
                  <a:srgbClr val="01003B"/>
                </a:solidFill>
                <a:latin typeface="IBM Plex Sans"/>
              </a:rPr>
              <a:t>Methodology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3696947" y="5429928"/>
            <a:ext cx="3562353" cy="405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n-US" sz="2400">
                <a:solidFill>
                  <a:srgbClr val="01003B"/>
                </a:solidFill>
                <a:latin typeface="IBM Plex Sans"/>
              </a:rPr>
              <a:t>Objectives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3696947" y="7268105"/>
            <a:ext cx="3562353" cy="405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n-US" sz="2400">
                <a:solidFill>
                  <a:srgbClr val="01003B"/>
                </a:solidFill>
                <a:latin typeface="IBM Plex Sans"/>
              </a:rPr>
              <a:t>Results &amp; Discussion</a:t>
            </a:r>
          </a:p>
        </p:txBody>
      </p:sp>
      <p:grpSp>
        <p:nvGrpSpPr>
          <p:cNvPr id="33" name="Group 33"/>
          <p:cNvGrpSpPr/>
          <p:nvPr/>
        </p:nvGrpSpPr>
        <p:grpSpPr>
          <a:xfrm>
            <a:off x="1028700" y="1028700"/>
            <a:ext cx="3903162" cy="489363"/>
            <a:chOff x="0" y="0"/>
            <a:chExt cx="5204217" cy="652485"/>
          </a:xfrm>
        </p:grpSpPr>
        <p:sp>
          <p:nvSpPr>
            <p:cNvPr id="34" name="TextBox 34"/>
            <p:cNvSpPr txBox="1"/>
            <p:nvPr/>
          </p:nvSpPr>
          <p:spPr>
            <a:xfrm>
              <a:off x="877820" y="65080"/>
              <a:ext cx="4326396" cy="48422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081"/>
                </a:lnSpc>
                <a:spcBef>
                  <a:spcPct val="0"/>
                </a:spcBef>
              </a:pPr>
              <a:r>
                <a:rPr lang="en-US" sz="2201">
                  <a:solidFill>
                    <a:srgbClr val="01003B"/>
                  </a:solidFill>
                  <a:latin typeface="IBM Plex Sans Bold"/>
                </a:rPr>
                <a:t>GROUP 17</a:t>
              </a:r>
            </a:p>
          </p:txBody>
        </p:sp>
        <p:sp>
          <p:nvSpPr>
            <p:cNvPr id="35" name="Freeform 35"/>
            <p:cNvSpPr/>
            <p:nvPr/>
          </p:nvSpPr>
          <p:spPr>
            <a:xfrm>
              <a:off x="0" y="0"/>
              <a:ext cx="633503" cy="652485"/>
            </a:xfrm>
            <a:custGeom>
              <a:avLst/>
              <a:gdLst/>
              <a:ahLst/>
              <a:cxnLst/>
              <a:rect l="l" t="t" r="r" b="b"/>
              <a:pathLst>
                <a:path w="633503" h="652485">
                  <a:moveTo>
                    <a:pt x="0" y="0"/>
                  </a:moveTo>
                  <a:lnTo>
                    <a:pt x="633503" y="0"/>
                  </a:lnTo>
                  <a:lnTo>
                    <a:pt x="633503" y="652485"/>
                  </a:lnTo>
                  <a:lnTo>
                    <a:pt x="0" y="6524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381684" y="1978547"/>
            <a:ext cx="10148426" cy="10148426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5715000" y="6350000"/>
                  </a:moveTo>
                  <a:lnTo>
                    <a:pt x="635000" y="6350000"/>
                  </a:lnTo>
                  <a:cubicBezTo>
                    <a:pt x="284480" y="6350000"/>
                    <a:pt x="0" y="6065520"/>
                    <a:pt x="0" y="5715000"/>
                  </a:cubicBezTo>
                  <a:lnTo>
                    <a:pt x="0" y="635000"/>
                  </a:lnTo>
                  <a:cubicBezTo>
                    <a:pt x="0" y="284480"/>
                    <a:pt x="284480" y="0"/>
                    <a:pt x="635000" y="0"/>
                  </a:cubicBezTo>
                  <a:lnTo>
                    <a:pt x="5715000" y="0"/>
                  </a:lnTo>
                  <a:cubicBezTo>
                    <a:pt x="6065520" y="0"/>
                    <a:pt x="6350000" y="284480"/>
                    <a:pt x="6350000" y="635000"/>
                  </a:cubicBezTo>
                  <a:lnTo>
                    <a:pt x="6350000" y="5715000"/>
                  </a:lnTo>
                  <a:cubicBezTo>
                    <a:pt x="6350000" y="6065520"/>
                    <a:pt x="6065520" y="6350000"/>
                    <a:pt x="5715000" y="6350000"/>
                  </a:cubicBezTo>
                  <a:close/>
                </a:path>
              </a:pathLst>
            </a:custGeom>
            <a:blipFill>
              <a:blip r:embed="rId2"/>
              <a:stretch>
                <a:fillRect l="-30604" r="-19489"/>
              </a:stretch>
            </a:blipFill>
          </p:spPr>
        </p:sp>
      </p:grpSp>
      <p:sp>
        <p:nvSpPr>
          <p:cNvPr id="7" name="TextBox 7"/>
          <p:cNvSpPr txBox="1"/>
          <p:nvPr/>
        </p:nvSpPr>
        <p:spPr>
          <a:xfrm>
            <a:off x="9789280" y="2081756"/>
            <a:ext cx="7365759" cy="10763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400"/>
              </a:lnSpc>
            </a:pPr>
            <a:r>
              <a:rPr lang="en-US" sz="7000">
                <a:solidFill>
                  <a:srgbClr val="01003B"/>
                </a:solidFill>
                <a:latin typeface="Be Vietnam Ultra-Bold"/>
              </a:rPr>
              <a:t>INTRODUCTION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378294" y="3671699"/>
            <a:ext cx="7881006" cy="53141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0" lvl="1" indent="-323850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1003B"/>
                </a:solidFill>
                <a:latin typeface="IBM Plex Sans"/>
              </a:rPr>
              <a:t>There are power saving systems that will interrupt the unwanted power supplies when no one is at home.</a:t>
            </a:r>
          </a:p>
          <a:p>
            <a:pPr marL="647700" lvl="1" indent="-323850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1003B"/>
                </a:solidFill>
                <a:latin typeface="IBM Plex Sans"/>
              </a:rPr>
              <a:t>The challenge was to design a component that work accurately in recognizing the presence of people in the house.</a:t>
            </a:r>
          </a:p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1003B"/>
                </a:solidFill>
                <a:latin typeface="IBM Plex Sans"/>
              </a:rPr>
              <a:t>So, we designed a door lock that can accurately recognize the presence of people in the house by adding a small function.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4578523" y="8985885"/>
            <a:ext cx="2680777" cy="502293"/>
            <a:chOff x="0" y="0"/>
            <a:chExt cx="3574370" cy="669724"/>
          </a:xfrm>
        </p:grpSpPr>
        <p:sp>
          <p:nvSpPr>
            <p:cNvPr id="10" name="Freeform 10"/>
            <p:cNvSpPr/>
            <p:nvPr/>
          </p:nvSpPr>
          <p:spPr>
            <a:xfrm>
              <a:off x="2904646" y="0"/>
              <a:ext cx="669724" cy="669724"/>
            </a:xfrm>
            <a:custGeom>
              <a:avLst/>
              <a:gdLst/>
              <a:ahLst/>
              <a:cxnLst/>
              <a:rect l="l" t="t" r="r" b="b"/>
              <a:pathLst>
                <a:path w="669724" h="669724">
                  <a:moveTo>
                    <a:pt x="0" y="0"/>
                  </a:moveTo>
                  <a:lnTo>
                    <a:pt x="669724" y="0"/>
                  </a:lnTo>
                  <a:lnTo>
                    <a:pt x="669724" y="669724"/>
                  </a:lnTo>
                  <a:lnTo>
                    <a:pt x="0" y="6697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 flipH="1">
              <a:off x="3172573" y="185060"/>
              <a:ext cx="180511" cy="299604"/>
            </a:xfrm>
            <a:custGeom>
              <a:avLst/>
              <a:gdLst/>
              <a:ahLst/>
              <a:cxnLst/>
              <a:rect l="l" t="t" r="r" b="b"/>
              <a:pathLst>
                <a:path w="180511" h="299604">
                  <a:moveTo>
                    <a:pt x="180512" y="0"/>
                  </a:moveTo>
                  <a:lnTo>
                    <a:pt x="0" y="0"/>
                  </a:lnTo>
                  <a:lnTo>
                    <a:pt x="0" y="299604"/>
                  </a:lnTo>
                  <a:lnTo>
                    <a:pt x="180512" y="299604"/>
                  </a:lnTo>
                  <a:lnTo>
                    <a:pt x="180512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2" name="TextBox 12"/>
            <p:cNvSpPr txBox="1"/>
            <p:nvPr/>
          </p:nvSpPr>
          <p:spPr>
            <a:xfrm>
              <a:off x="0" y="134268"/>
              <a:ext cx="2644161" cy="3821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r">
                <a:lnSpc>
                  <a:spcPts val="2340"/>
                </a:lnSpc>
                <a:spcBef>
                  <a:spcPct val="0"/>
                </a:spcBef>
              </a:pPr>
              <a:r>
                <a:rPr lang="en-US" sz="1800" u="sng">
                  <a:solidFill>
                    <a:srgbClr val="01003B"/>
                  </a:solidFill>
                  <a:latin typeface="Be Vietnam Ultra-Bold"/>
                </a:rPr>
                <a:t>Back to Agenda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28700" y="1028700"/>
            <a:ext cx="3903162" cy="489363"/>
            <a:chOff x="0" y="0"/>
            <a:chExt cx="5204217" cy="652485"/>
          </a:xfrm>
        </p:grpSpPr>
        <p:sp>
          <p:nvSpPr>
            <p:cNvPr id="14" name="TextBox 14"/>
            <p:cNvSpPr txBox="1"/>
            <p:nvPr/>
          </p:nvSpPr>
          <p:spPr>
            <a:xfrm>
              <a:off x="877820" y="65080"/>
              <a:ext cx="4326396" cy="48422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081"/>
                </a:lnSpc>
                <a:spcBef>
                  <a:spcPct val="0"/>
                </a:spcBef>
              </a:pPr>
              <a:r>
                <a:rPr lang="en-US" sz="2201">
                  <a:solidFill>
                    <a:srgbClr val="01003B"/>
                  </a:solidFill>
                  <a:latin typeface="IBM Plex Sans Bold"/>
                </a:rPr>
                <a:t>Introduction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0" y="0"/>
              <a:ext cx="633503" cy="652485"/>
            </a:xfrm>
            <a:custGeom>
              <a:avLst/>
              <a:gdLst/>
              <a:ahLst/>
              <a:cxnLst/>
              <a:rect l="l" t="t" r="r" b="b"/>
              <a:pathLst>
                <a:path w="633503" h="652485">
                  <a:moveTo>
                    <a:pt x="0" y="0"/>
                  </a:moveTo>
                  <a:lnTo>
                    <a:pt x="633503" y="0"/>
                  </a:lnTo>
                  <a:lnTo>
                    <a:pt x="633503" y="652485"/>
                  </a:lnTo>
                  <a:lnTo>
                    <a:pt x="0" y="6524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2415644">
            <a:off x="5915240" y="4334647"/>
            <a:ext cx="15465517" cy="5595705"/>
          </a:xfrm>
          <a:custGeom>
            <a:avLst/>
            <a:gdLst/>
            <a:ahLst/>
            <a:cxnLst/>
            <a:rect l="l" t="t" r="r" b="b"/>
            <a:pathLst>
              <a:path w="15465517" h="5595705">
                <a:moveTo>
                  <a:pt x="0" y="0"/>
                </a:moveTo>
                <a:lnTo>
                  <a:pt x="15465517" y="0"/>
                </a:lnTo>
                <a:lnTo>
                  <a:pt x="15465517" y="5595705"/>
                </a:lnTo>
                <a:lnTo>
                  <a:pt x="0" y="559570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12377847" y="2350770"/>
            <a:ext cx="4881453" cy="9920331"/>
            <a:chOff x="0" y="0"/>
            <a:chExt cx="5001260" cy="1016381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000993" cy="10163632"/>
            </a:xfrm>
            <a:custGeom>
              <a:avLst/>
              <a:gdLst/>
              <a:ahLst/>
              <a:cxnLst/>
              <a:rect l="l" t="t" r="r" b="b"/>
              <a:pathLst>
                <a:path w="5000993" h="10163632">
                  <a:moveTo>
                    <a:pt x="0" y="0"/>
                  </a:moveTo>
                  <a:lnTo>
                    <a:pt x="5000993" y="0"/>
                  </a:lnTo>
                  <a:lnTo>
                    <a:pt x="5000993" y="10163632"/>
                  </a:lnTo>
                  <a:lnTo>
                    <a:pt x="0" y="10163632"/>
                  </a:lnTo>
                  <a:close/>
                </a:path>
              </a:pathLst>
            </a:custGeom>
            <a:blipFill>
              <a:blip r:embed="rId4"/>
              <a:stretch>
                <a:fillRect l="-45" r="-45"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338760" y="288798"/>
              <a:ext cx="4330776" cy="9398000"/>
            </a:xfrm>
            <a:custGeom>
              <a:avLst/>
              <a:gdLst/>
              <a:ahLst/>
              <a:cxnLst/>
              <a:rect l="l" t="t" r="r" b="b"/>
              <a:pathLst>
                <a:path w="4330776" h="9398000">
                  <a:moveTo>
                    <a:pt x="3894366" y="9398000"/>
                  </a:moveTo>
                  <a:lnTo>
                    <a:pt x="436410" y="9398000"/>
                  </a:lnTo>
                  <a:cubicBezTo>
                    <a:pt x="195389" y="9398000"/>
                    <a:pt x="0" y="9202610"/>
                    <a:pt x="0" y="8961590"/>
                  </a:cubicBezTo>
                  <a:lnTo>
                    <a:pt x="0" y="436410"/>
                  </a:lnTo>
                  <a:cubicBezTo>
                    <a:pt x="0" y="195390"/>
                    <a:pt x="195389" y="0"/>
                    <a:pt x="436410" y="0"/>
                  </a:cubicBezTo>
                  <a:lnTo>
                    <a:pt x="861580" y="0"/>
                  </a:lnTo>
                  <a:cubicBezTo>
                    <a:pt x="902373" y="0"/>
                    <a:pt x="935444" y="33071"/>
                    <a:pt x="935444" y="73863"/>
                  </a:cubicBezTo>
                  <a:lnTo>
                    <a:pt x="935444" y="73863"/>
                  </a:lnTo>
                  <a:cubicBezTo>
                    <a:pt x="935444" y="225019"/>
                    <a:pt x="1057745" y="347688"/>
                    <a:pt x="1208913" y="348120"/>
                  </a:cubicBezTo>
                  <a:lnTo>
                    <a:pt x="3105874" y="353619"/>
                  </a:lnTo>
                  <a:cubicBezTo>
                    <a:pt x="3257651" y="354063"/>
                    <a:pt x="3380930" y="231140"/>
                    <a:pt x="3380930" y="79362"/>
                  </a:cubicBezTo>
                  <a:lnTo>
                    <a:pt x="3380930" y="73863"/>
                  </a:lnTo>
                  <a:cubicBezTo>
                    <a:pt x="3380930" y="33071"/>
                    <a:pt x="3414001" y="0"/>
                    <a:pt x="3454794" y="0"/>
                  </a:cubicBezTo>
                  <a:lnTo>
                    <a:pt x="3894366" y="0"/>
                  </a:lnTo>
                  <a:cubicBezTo>
                    <a:pt x="4135387" y="0"/>
                    <a:pt x="4330776" y="195390"/>
                    <a:pt x="4330776" y="436410"/>
                  </a:cubicBezTo>
                  <a:lnTo>
                    <a:pt x="4330776" y="8961603"/>
                  </a:lnTo>
                  <a:cubicBezTo>
                    <a:pt x="4330776" y="9202610"/>
                    <a:pt x="4135387" y="9398000"/>
                    <a:pt x="3894366" y="9398000"/>
                  </a:cubicBezTo>
                  <a:close/>
                </a:path>
              </a:pathLst>
            </a:custGeom>
            <a:blipFill>
              <a:blip r:embed="rId5"/>
              <a:stretch>
                <a:fillRect l="-58641" r="-31780"/>
              </a:stretch>
            </a:blipFill>
          </p:spPr>
        </p:sp>
      </p:grpSp>
      <p:sp>
        <p:nvSpPr>
          <p:cNvPr id="6" name="TextBox 6"/>
          <p:cNvSpPr txBox="1"/>
          <p:nvPr/>
        </p:nvSpPr>
        <p:spPr>
          <a:xfrm>
            <a:off x="1028700" y="4550675"/>
            <a:ext cx="8454036" cy="7429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5879"/>
              </a:lnSpc>
              <a:spcBef>
                <a:spcPct val="0"/>
              </a:spcBef>
            </a:pPr>
            <a:r>
              <a:rPr lang="en-US" sz="4899">
                <a:solidFill>
                  <a:srgbClr val="2667FF"/>
                </a:solidFill>
                <a:latin typeface="Be Vietnam"/>
              </a:rPr>
              <a:t>Survey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5658455"/>
            <a:ext cx="8454036" cy="26465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319"/>
              </a:lnSpc>
            </a:pPr>
            <a:r>
              <a:rPr lang="en-US" sz="3799">
                <a:solidFill>
                  <a:srgbClr val="01003B"/>
                </a:solidFill>
                <a:latin typeface="IBM Plex Sans"/>
              </a:rPr>
              <a:t>To gather valuable insights for the project, a comprehensive survey was conducted among university students.</a:t>
            </a:r>
          </a:p>
          <a:p>
            <a:pPr>
              <a:lnSpc>
                <a:spcPts val="5319"/>
              </a:lnSpc>
            </a:pPr>
            <a:endParaRPr lang="en-US" sz="3799">
              <a:solidFill>
                <a:srgbClr val="01003B"/>
              </a:solidFill>
              <a:latin typeface="IBM Plex Sans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28700" y="2350770"/>
            <a:ext cx="10387445" cy="1219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600"/>
              </a:lnSpc>
            </a:pPr>
            <a:r>
              <a:rPr lang="en-US" sz="8000">
                <a:solidFill>
                  <a:srgbClr val="01003B"/>
                </a:solidFill>
                <a:latin typeface="Be Vietnam Ultra-Bold"/>
              </a:rPr>
              <a:t>METHODOLOGY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3982407" y="8179781"/>
            <a:ext cx="3873009" cy="1509560"/>
            <a:chOff x="0" y="0"/>
            <a:chExt cx="5741509" cy="223783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741509" cy="2237834"/>
            </a:xfrm>
            <a:custGeom>
              <a:avLst/>
              <a:gdLst/>
              <a:ahLst/>
              <a:cxnLst/>
              <a:rect l="l" t="t" r="r" b="b"/>
              <a:pathLst>
                <a:path w="5741509" h="2237834">
                  <a:moveTo>
                    <a:pt x="59968" y="0"/>
                  </a:moveTo>
                  <a:lnTo>
                    <a:pt x="5681540" y="0"/>
                  </a:lnTo>
                  <a:cubicBezTo>
                    <a:pt x="5697445" y="0"/>
                    <a:pt x="5712698" y="6318"/>
                    <a:pt x="5723944" y="17564"/>
                  </a:cubicBezTo>
                  <a:cubicBezTo>
                    <a:pt x="5735191" y="28811"/>
                    <a:pt x="5741509" y="44064"/>
                    <a:pt x="5741509" y="59968"/>
                  </a:cubicBezTo>
                  <a:lnTo>
                    <a:pt x="5741509" y="2177866"/>
                  </a:lnTo>
                  <a:cubicBezTo>
                    <a:pt x="5741509" y="2193770"/>
                    <a:pt x="5735191" y="2209023"/>
                    <a:pt x="5723944" y="2220270"/>
                  </a:cubicBezTo>
                  <a:cubicBezTo>
                    <a:pt x="5712698" y="2231516"/>
                    <a:pt x="5697445" y="2237834"/>
                    <a:pt x="5681540" y="2237834"/>
                  </a:cubicBezTo>
                  <a:lnTo>
                    <a:pt x="59968" y="2237834"/>
                  </a:lnTo>
                  <a:cubicBezTo>
                    <a:pt x="44064" y="2237834"/>
                    <a:pt x="28811" y="2231516"/>
                    <a:pt x="17564" y="2220270"/>
                  </a:cubicBezTo>
                  <a:cubicBezTo>
                    <a:pt x="6318" y="2209023"/>
                    <a:pt x="0" y="2193770"/>
                    <a:pt x="0" y="2177866"/>
                  </a:cubicBezTo>
                  <a:lnTo>
                    <a:pt x="0" y="59968"/>
                  </a:lnTo>
                  <a:cubicBezTo>
                    <a:pt x="0" y="44064"/>
                    <a:pt x="6318" y="28811"/>
                    <a:pt x="17564" y="17564"/>
                  </a:cubicBezTo>
                  <a:cubicBezTo>
                    <a:pt x="28811" y="6318"/>
                    <a:pt x="44064" y="0"/>
                    <a:pt x="59968" y="0"/>
                  </a:cubicBezTo>
                  <a:close/>
                </a:path>
              </a:pathLst>
            </a:custGeom>
            <a:solidFill>
              <a:srgbClr val="F8F8F8"/>
            </a:solidFill>
            <a:ln w="9525" cap="rnd">
              <a:solidFill>
                <a:srgbClr val="01003B"/>
              </a:solidFill>
              <a:prstDash val="solid"/>
              <a:round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5741509" cy="2266409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4578523" y="956821"/>
            <a:ext cx="2680777" cy="502293"/>
            <a:chOff x="0" y="0"/>
            <a:chExt cx="3574370" cy="669724"/>
          </a:xfrm>
        </p:grpSpPr>
        <p:sp>
          <p:nvSpPr>
            <p:cNvPr id="13" name="Freeform 13"/>
            <p:cNvSpPr/>
            <p:nvPr/>
          </p:nvSpPr>
          <p:spPr>
            <a:xfrm>
              <a:off x="2904646" y="0"/>
              <a:ext cx="669724" cy="669724"/>
            </a:xfrm>
            <a:custGeom>
              <a:avLst/>
              <a:gdLst/>
              <a:ahLst/>
              <a:cxnLst/>
              <a:rect l="l" t="t" r="r" b="b"/>
              <a:pathLst>
                <a:path w="669724" h="669724">
                  <a:moveTo>
                    <a:pt x="0" y="0"/>
                  </a:moveTo>
                  <a:lnTo>
                    <a:pt x="669724" y="0"/>
                  </a:lnTo>
                  <a:lnTo>
                    <a:pt x="669724" y="669724"/>
                  </a:lnTo>
                  <a:lnTo>
                    <a:pt x="0" y="6697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4" name="Freeform 14"/>
            <p:cNvSpPr/>
            <p:nvPr/>
          </p:nvSpPr>
          <p:spPr>
            <a:xfrm flipH="1">
              <a:off x="3172573" y="185060"/>
              <a:ext cx="180511" cy="299604"/>
            </a:xfrm>
            <a:custGeom>
              <a:avLst/>
              <a:gdLst/>
              <a:ahLst/>
              <a:cxnLst/>
              <a:rect l="l" t="t" r="r" b="b"/>
              <a:pathLst>
                <a:path w="180511" h="299604">
                  <a:moveTo>
                    <a:pt x="180512" y="0"/>
                  </a:moveTo>
                  <a:lnTo>
                    <a:pt x="0" y="0"/>
                  </a:lnTo>
                  <a:lnTo>
                    <a:pt x="0" y="299604"/>
                  </a:lnTo>
                  <a:lnTo>
                    <a:pt x="180512" y="299604"/>
                  </a:lnTo>
                  <a:lnTo>
                    <a:pt x="180512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5" name="TextBox 15"/>
            <p:cNvSpPr txBox="1"/>
            <p:nvPr/>
          </p:nvSpPr>
          <p:spPr>
            <a:xfrm>
              <a:off x="0" y="134268"/>
              <a:ext cx="2644161" cy="3821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r">
                <a:lnSpc>
                  <a:spcPts val="2340"/>
                </a:lnSpc>
                <a:spcBef>
                  <a:spcPct val="0"/>
                </a:spcBef>
              </a:pPr>
              <a:r>
                <a:rPr lang="en-US" sz="1800" u="sng">
                  <a:solidFill>
                    <a:srgbClr val="01003B"/>
                  </a:solidFill>
                  <a:latin typeface="Be Vietnam Ultra-Bold"/>
                </a:rPr>
                <a:t>Back to Agenda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028700" y="1028700"/>
            <a:ext cx="3903162" cy="489363"/>
            <a:chOff x="0" y="0"/>
            <a:chExt cx="5204217" cy="652485"/>
          </a:xfrm>
        </p:grpSpPr>
        <p:sp>
          <p:nvSpPr>
            <p:cNvPr id="17" name="TextBox 17"/>
            <p:cNvSpPr txBox="1"/>
            <p:nvPr/>
          </p:nvSpPr>
          <p:spPr>
            <a:xfrm>
              <a:off x="877820" y="65080"/>
              <a:ext cx="4326396" cy="48422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081"/>
                </a:lnSpc>
                <a:spcBef>
                  <a:spcPct val="0"/>
                </a:spcBef>
              </a:pPr>
              <a:r>
                <a:rPr lang="en-US" sz="2201">
                  <a:solidFill>
                    <a:srgbClr val="01003B"/>
                  </a:solidFill>
                  <a:latin typeface="IBM Plex Sans Bold"/>
                </a:rPr>
                <a:t>Methodology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0" y="0"/>
              <a:ext cx="633503" cy="652485"/>
            </a:xfrm>
            <a:custGeom>
              <a:avLst/>
              <a:gdLst/>
              <a:ahLst/>
              <a:cxnLst/>
              <a:rect l="l" t="t" r="r" b="b"/>
              <a:pathLst>
                <a:path w="633503" h="652485">
                  <a:moveTo>
                    <a:pt x="0" y="0"/>
                  </a:moveTo>
                  <a:lnTo>
                    <a:pt x="633503" y="0"/>
                  </a:lnTo>
                  <a:lnTo>
                    <a:pt x="633503" y="652485"/>
                  </a:lnTo>
                  <a:lnTo>
                    <a:pt x="0" y="6524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4578523" y="956821"/>
            <a:ext cx="2680777" cy="502293"/>
            <a:chOff x="0" y="0"/>
            <a:chExt cx="3574370" cy="669724"/>
          </a:xfrm>
        </p:grpSpPr>
        <p:sp>
          <p:nvSpPr>
            <p:cNvPr id="4" name="Freeform 4"/>
            <p:cNvSpPr/>
            <p:nvPr/>
          </p:nvSpPr>
          <p:spPr>
            <a:xfrm>
              <a:off x="2904646" y="0"/>
              <a:ext cx="669724" cy="669724"/>
            </a:xfrm>
            <a:custGeom>
              <a:avLst/>
              <a:gdLst/>
              <a:ahLst/>
              <a:cxnLst/>
              <a:rect l="l" t="t" r="r" b="b"/>
              <a:pathLst>
                <a:path w="669724" h="669724">
                  <a:moveTo>
                    <a:pt x="0" y="0"/>
                  </a:moveTo>
                  <a:lnTo>
                    <a:pt x="669724" y="0"/>
                  </a:lnTo>
                  <a:lnTo>
                    <a:pt x="669724" y="669724"/>
                  </a:lnTo>
                  <a:lnTo>
                    <a:pt x="0" y="6697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 flipH="1">
              <a:off x="3172573" y="185060"/>
              <a:ext cx="180511" cy="299604"/>
            </a:xfrm>
            <a:custGeom>
              <a:avLst/>
              <a:gdLst/>
              <a:ahLst/>
              <a:cxnLst/>
              <a:rect l="l" t="t" r="r" b="b"/>
              <a:pathLst>
                <a:path w="180511" h="299604">
                  <a:moveTo>
                    <a:pt x="180512" y="0"/>
                  </a:moveTo>
                  <a:lnTo>
                    <a:pt x="0" y="0"/>
                  </a:lnTo>
                  <a:lnTo>
                    <a:pt x="0" y="299604"/>
                  </a:lnTo>
                  <a:lnTo>
                    <a:pt x="180512" y="299604"/>
                  </a:lnTo>
                  <a:lnTo>
                    <a:pt x="180512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134202"/>
              <a:ext cx="2644161" cy="3821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r">
                <a:lnSpc>
                  <a:spcPts val="2340"/>
                </a:lnSpc>
                <a:spcBef>
                  <a:spcPct val="0"/>
                </a:spcBef>
              </a:pPr>
              <a:r>
                <a:rPr lang="en-US" sz="1800" u="sng">
                  <a:solidFill>
                    <a:srgbClr val="F8F8F8"/>
                  </a:solidFill>
                  <a:latin typeface="Be Vietnam Ultra-Bold"/>
                </a:rPr>
                <a:t>Back to Agenda</a:t>
              </a:r>
            </a:p>
          </p:txBody>
        </p:sp>
      </p:grpSp>
      <p:sp>
        <p:nvSpPr>
          <p:cNvPr id="7" name="Freeform 7"/>
          <p:cNvSpPr/>
          <p:nvPr/>
        </p:nvSpPr>
        <p:spPr>
          <a:xfrm rot="3301940">
            <a:off x="-2976647" y="6044703"/>
            <a:ext cx="7092618" cy="4797189"/>
          </a:xfrm>
          <a:custGeom>
            <a:avLst/>
            <a:gdLst/>
            <a:ahLst/>
            <a:cxnLst/>
            <a:rect l="l" t="t" r="r" b="b"/>
            <a:pathLst>
              <a:path w="7092618" h="4797189">
                <a:moveTo>
                  <a:pt x="0" y="0"/>
                </a:moveTo>
                <a:lnTo>
                  <a:pt x="7092618" y="0"/>
                </a:lnTo>
                <a:lnTo>
                  <a:pt x="7092618" y="4797189"/>
                </a:lnTo>
                <a:lnTo>
                  <a:pt x="0" y="479718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1028700" y="1028700"/>
            <a:ext cx="3903162" cy="489363"/>
            <a:chOff x="0" y="0"/>
            <a:chExt cx="5204217" cy="652485"/>
          </a:xfrm>
        </p:grpSpPr>
        <p:sp>
          <p:nvSpPr>
            <p:cNvPr id="9" name="TextBox 9"/>
            <p:cNvSpPr txBox="1"/>
            <p:nvPr/>
          </p:nvSpPr>
          <p:spPr>
            <a:xfrm>
              <a:off x="877820" y="65080"/>
              <a:ext cx="4326396" cy="48422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081"/>
                </a:lnSpc>
                <a:spcBef>
                  <a:spcPct val="0"/>
                </a:spcBef>
              </a:pPr>
              <a:r>
                <a:rPr lang="en-US" sz="2201">
                  <a:solidFill>
                    <a:srgbClr val="F8F8F8"/>
                  </a:solidFill>
                  <a:latin typeface="IBM Plex Sans Bold"/>
                </a:rPr>
                <a:t>Questionnaire</a:t>
              </a:r>
            </a:p>
          </p:txBody>
        </p:sp>
        <p:sp>
          <p:nvSpPr>
            <p:cNvPr id="10" name="Freeform 10"/>
            <p:cNvSpPr/>
            <p:nvPr/>
          </p:nvSpPr>
          <p:spPr>
            <a:xfrm>
              <a:off x="0" y="0"/>
              <a:ext cx="633503" cy="652485"/>
            </a:xfrm>
            <a:custGeom>
              <a:avLst/>
              <a:gdLst/>
              <a:ahLst/>
              <a:cxnLst/>
              <a:rect l="l" t="t" r="r" b="b"/>
              <a:pathLst>
                <a:path w="633503" h="652485">
                  <a:moveTo>
                    <a:pt x="0" y="0"/>
                  </a:moveTo>
                  <a:lnTo>
                    <a:pt x="633503" y="0"/>
                  </a:lnTo>
                  <a:lnTo>
                    <a:pt x="633503" y="652485"/>
                  </a:lnTo>
                  <a:lnTo>
                    <a:pt x="0" y="6524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11" name="Group 11"/>
          <p:cNvGrpSpPr/>
          <p:nvPr/>
        </p:nvGrpSpPr>
        <p:grpSpPr>
          <a:xfrm>
            <a:off x="3228152" y="2735095"/>
            <a:ext cx="13691502" cy="5958819"/>
            <a:chOff x="0" y="0"/>
            <a:chExt cx="2121172" cy="923177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121172" cy="923177"/>
            </a:xfrm>
            <a:custGeom>
              <a:avLst/>
              <a:gdLst/>
              <a:ahLst/>
              <a:cxnLst/>
              <a:rect l="l" t="t" r="r" b="b"/>
              <a:pathLst>
                <a:path w="2121172" h="923177">
                  <a:moveTo>
                    <a:pt x="13005" y="0"/>
                  </a:moveTo>
                  <a:lnTo>
                    <a:pt x="2108166" y="0"/>
                  </a:lnTo>
                  <a:cubicBezTo>
                    <a:pt x="2111616" y="0"/>
                    <a:pt x="2114924" y="1370"/>
                    <a:pt x="2117363" y="3809"/>
                  </a:cubicBezTo>
                  <a:cubicBezTo>
                    <a:pt x="2119802" y="6248"/>
                    <a:pt x="2121172" y="9556"/>
                    <a:pt x="2121172" y="13005"/>
                  </a:cubicBezTo>
                  <a:lnTo>
                    <a:pt x="2121172" y="910172"/>
                  </a:lnTo>
                  <a:cubicBezTo>
                    <a:pt x="2121172" y="917354"/>
                    <a:pt x="2115349" y="923177"/>
                    <a:pt x="2108166" y="923177"/>
                  </a:cubicBezTo>
                  <a:lnTo>
                    <a:pt x="13005" y="923177"/>
                  </a:lnTo>
                  <a:cubicBezTo>
                    <a:pt x="9556" y="923177"/>
                    <a:pt x="6248" y="921807"/>
                    <a:pt x="3809" y="919368"/>
                  </a:cubicBezTo>
                  <a:cubicBezTo>
                    <a:pt x="1370" y="916929"/>
                    <a:pt x="0" y="913621"/>
                    <a:pt x="0" y="910172"/>
                  </a:cubicBezTo>
                  <a:lnTo>
                    <a:pt x="0" y="13005"/>
                  </a:lnTo>
                  <a:cubicBezTo>
                    <a:pt x="0" y="9556"/>
                    <a:pt x="1370" y="6248"/>
                    <a:pt x="3809" y="3809"/>
                  </a:cubicBezTo>
                  <a:cubicBezTo>
                    <a:pt x="6248" y="1370"/>
                    <a:pt x="9556" y="0"/>
                    <a:pt x="13005" y="0"/>
                  </a:cubicBezTo>
                  <a:close/>
                </a:path>
              </a:pathLst>
            </a:custGeom>
            <a:blipFill>
              <a:blip r:embed="rId11">
                <a:alphaModFix amt="96000"/>
              </a:blip>
              <a:stretch>
                <a:fillRect t="-2179" b="-2179"/>
              </a:stretch>
            </a:blipFill>
            <a:ln cap="rnd">
              <a:noFill/>
              <a:prstDash val="solid"/>
              <a:round/>
            </a:ln>
          </p:spPr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4578523" y="956821"/>
            <a:ext cx="2680777" cy="502293"/>
            <a:chOff x="0" y="0"/>
            <a:chExt cx="3574370" cy="669724"/>
          </a:xfrm>
        </p:grpSpPr>
        <p:sp>
          <p:nvSpPr>
            <p:cNvPr id="4" name="Freeform 4"/>
            <p:cNvSpPr/>
            <p:nvPr/>
          </p:nvSpPr>
          <p:spPr>
            <a:xfrm>
              <a:off x="2904646" y="0"/>
              <a:ext cx="669724" cy="669724"/>
            </a:xfrm>
            <a:custGeom>
              <a:avLst/>
              <a:gdLst/>
              <a:ahLst/>
              <a:cxnLst/>
              <a:rect l="l" t="t" r="r" b="b"/>
              <a:pathLst>
                <a:path w="669724" h="669724">
                  <a:moveTo>
                    <a:pt x="0" y="0"/>
                  </a:moveTo>
                  <a:lnTo>
                    <a:pt x="669724" y="0"/>
                  </a:lnTo>
                  <a:lnTo>
                    <a:pt x="669724" y="669724"/>
                  </a:lnTo>
                  <a:lnTo>
                    <a:pt x="0" y="6697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 flipH="1">
              <a:off x="3172573" y="185060"/>
              <a:ext cx="180511" cy="299604"/>
            </a:xfrm>
            <a:custGeom>
              <a:avLst/>
              <a:gdLst/>
              <a:ahLst/>
              <a:cxnLst/>
              <a:rect l="l" t="t" r="r" b="b"/>
              <a:pathLst>
                <a:path w="180511" h="299604">
                  <a:moveTo>
                    <a:pt x="180512" y="0"/>
                  </a:moveTo>
                  <a:lnTo>
                    <a:pt x="0" y="0"/>
                  </a:lnTo>
                  <a:lnTo>
                    <a:pt x="0" y="299604"/>
                  </a:lnTo>
                  <a:lnTo>
                    <a:pt x="180512" y="299604"/>
                  </a:lnTo>
                  <a:lnTo>
                    <a:pt x="180512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134202"/>
              <a:ext cx="2644161" cy="3821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r">
                <a:lnSpc>
                  <a:spcPts val="2340"/>
                </a:lnSpc>
                <a:spcBef>
                  <a:spcPct val="0"/>
                </a:spcBef>
              </a:pPr>
              <a:r>
                <a:rPr lang="en-US" sz="1800" u="sng">
                  <a:solidFill>
                    <a:srgbClr val="F8F8F8"/>
                  </a:solidFill>
                  <a:latin typeface="Be Vietnam Ultra-Bold"/>
                </a:rPr>
                <a:t>Back to Agenda</a:t>
              </a:r>
            </a:p>
          </p:txBody>
        </p:sp>
      </p:grpSp>
      <p:sp>
        <p:nvSpPr>
          <p:cNvPr id="7" name="Freeform 7"/>
          <p:cNvSpPr/>
          <p:nvPr/>
        </p:nvSpPr>
        <p:spPr>
          <a:xfrm rot="3301940">
            <a:off x="-2976647" y="6044703"/>
            <a:ext cx="7092618" cy="4797189"/>
          </a:xfrm>
          <a:custGeom>
            <a:avLst/>
            <a:gdLst/>
            <a:ahLst/>
            <a:cxnLst/>
            <a:rect l="l" t="t" r="r" b="b"/>
            <a:pathLst>
              <a:path w="7092618" h="4797189">
                <a:moveTo>
                  <a:pt x="0" y="0"/>
                </a:moveTo>
                <a:lnTo>
                  <a:pt x="7092618" y="0"/>
                </a:lnTo>
                <a:lnTo>
                  <a:pt x="7092618" y="4797189"/>
                </a:lnTo>
                <a:lnTo>
                  <a:pt x="0" y="479718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1028700" y="1028700"/>
            <a:ext cx="3903162" cy="489363"/>
            <a:chOff x="0" y="0"/>
            <a:chExt cx="5204217" cy="652485"/>
          </a:xfrm>
        </p:grpSpPr>
        <p:sp>
          <p:nvSpPr>
            <p:cNvPr id="9" name="TextBox 9"/>
            <p:cNvSpPr txBox="1"/>
            <p:nvPr/>
          </p:nvSpPr>
          <p:spPr>
            <a:xfrm>
              <a:off x="877820" y="65080"/>
              <a:ext cx="4326396" cy="48422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081"/>
                </a:lnSpc>
                <a:spcBef>
                  <a:spcPct val="0"/>
                </a:spcBef>
              </a:pPr>
              <a:r>
                <a:rPr lang="en-US" sz="2201">
                  <a:solidFill>
                    <a:srgbClr val="F8F8F8"/>
                  </a:solidFill>
                  <a:latin typeface="IBM Plex Sans Bold"/>
                </a:rPr>
                <a:t>Questionnaire</a:t>
              </a:r>
            </a:p>
          </p:txBody>
        </p:sp>
        <p:sp>
          <p:nvSpPr>
            <p:cNvPr id="10" name="Freeform 10"/>
            <p:cNvSpPr/>
            <p:nvPr/>
          </p:nvSpPr>
          <p:spPr>
            <a:xfrm>
              <a:off x="0" y="0"/>
              <a:ext cx="633503" cy="652485"/>
            </a:xfrm>
            <a:custGeom>
              <a:avLst/>
              <a:gdLst/>
              <a:ahLst/>
              <a:cxnLst/>
              <a:rect l="l" t="t" r="r" b="b"/>
              <a:pathLst>
                <a:path w="633503" h="652485">
                  <a:moveTo>
                    <a:pt x="0" y="0"/>
                  </a:moveTo>
                  <a:lnTo>
                    <a:pt x="633503" y="0"/>
                  </a:lnTo>
                  <a:lnTo>
                    <a:pt x="633503" y="652485"/>
                  </a:lnTo>
                  <a:lnTo>
                    <a:pt x="0" y="6524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11" name="Group 11"/>
          <p:cNvGrpSpPr/>
          <p:nvPr/>
        </p:nvGrpSpPr>
        <p:grpSpPr>
          <a:xfrm>
            <a:off x="3384543" y="2265921"/>
            <a:ext cx="13691502" cy="6879791"/>
            <a:chOff x="0" y="0"/>
            <a:chExt cx="2121172" cy="106586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121172" cy="1065860"/>
            </a:xfrm>
            <a:custGeom>
              <a:avLst/>
              <a:gdLst/>
              <a:ahLst/>
              <a:cxnLst/>
              <a:rect l="l" t="t" r="r" b="b"/>
              <a:pathLst>
                <a:path w="2121172" h="1065860">
                  <a:moveTo>
                    <a:pt x="13005" y="0"/>
                  </a:moveTo>
                  <a:lnTo>
                    <a:pt x="2108166" y="0"/>
                  </a:lnTo>
                  <a:cubicBezTo>
                    <a:pt x="2111616" y="0"/>
                    <a:pt x="2114924" y="1370"/>
                    <a:pt x="2117363" y="3809"/>
                  </a:cubicBezTo>
                  <a:cubicBezTo>
                    <a:pt x="2119802" y="6248"/>
                    <a:pt x="2121172" y="9556"/>
                    <a:pt x="2121172" y="13005"/>
                  </a:cubicBezTo>
                  <a:lnTo>
                    <a:pt x="2121172" y="1052854"/>
                  </a:lnTo>
                  <a:cubicBezTo>
                    <a:pt x="2121172" y="1056303"/>
                    <a:pt x="2119802" y="1059611"/>
                    <a:pt x="2117363" y="1062050"/>
                  </a:cubicBezTo>
                  <a:cubicBezTo>
                    <a:pt x="2114924" y="1064489"/>
                    <a:pt x="2111616" y="1065860"/>
                    <a:pt x="2108166" y="1065860"/>
                  </a:cubicBezTo>
                  <a:lnTo>
                    <a:pt x="13005" y="1065860"/>
                  </a:lnTo>
                  <a:cubicBezTo>
                    <a:pt x="5823" y="1065860"/>
                    <a:pt x="0" y="1060037"/>
                    <a:pt x="0" y="1052854"/>
                  </a:cubicBezTo>
                  <a:lnTo>
                    <a:pt x="0" y="13005"/>
                  </a:lnTo>
                  <a:cubicBezTo>
                    <a:pt x="0" y="9556"/>
                    <a:pt x="1370" y="6248"/>
                    <a:pt x="3809" y="3809"/>
                  </a:cubicBezTo>
                  <a:cubicBezTo>
                    <a:pt x="6248" y="1370"/>
                    <a:pt x="9556" y="0"/>
                    <a:pt x="13005" y="0"/>
                  </a:cubicBezTo>
                  <a:close/>
                </a:path>
              </a:pathLst>
            </a:custGeom>
            <a:blipFill>
              <a:blip r:embed="rId11">
                <a:alphaModFix amt="96000"/>
              </a:blip>
              <a:stretch>
                <a:fillRect t="-611" b="-611"/>
              </a:stretch>
            </a:blipFill>
            <a:ln cap="rnd">
              <a:noFill/>
              <a:prstDash val="solid"/>
              <a:round/>
            </a:ln>
          </p:spPr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4578523" y="956821"/>
            <a:ext cx="2680777" cy="502293"/>
            <a:chOff x="0" y="0"/>
            <a:chExt cx="3574370" cy="669724"/>
          </a:xfrm>
        </p:grpSpPr>
        <p:sp>
          <p:nvSpPr>
            <p:cNvPr id="4" name="Freeform 4"/>
            <p:cNvSpPr/>
            <p:nvPr/>
          </p:nvSpPr>
          <p:spPr>
            <a:xfrm>
              <a:off x="2904646" y="0"/>
              <a:ext cx="669724" cy="669724"/>
            </a:xfrm>
            <a:custGeom>
              <a:avLst/>
              <a:gdLst/>
              <a:ahLst/>
              <a:cxnLst/>
              <a:rect l="l" t="t" r="r" b="b"/>
              <a:pathLst>
                <a:path w="669724" h="669724">
                  <a:moveTo>
                    <a:pt x="0" y="0"/>
                  </a:moveTo>
                  <a:lnTo>
                    <a:pt x="669724" y="0"/>
                  </a:lnTo>
                  <a:lnTo>
                    <a:pt x="669724" y="669724"/>
                  </a:lnTo>
                  <a:lnTo>
                    <a:pt x="0" y="6697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 flipH="1">
              <a:off x="3172573" y="185060"/>
              <a:ext cx="180511" cy="299604"/>
            </a:xfrm>
            <a:custGeom>
              <a:avLst/>
              <a:gdLst/>
              <a:ahLst/>
              <a:cxnLst/>
              <a:rect l="l" t="t" r="r" b="b"/>
              <a:pathLst>
                <a:path w="180511" h="299604">
                  <a:moveTo>
                    <a:pt x="180512" y="0"/>
                  </a:moveTo>
                  <a:lnTo>
                    <a:pt x="0" y="0"/>
                  </a:lnTo>
                  <a:lnTo>
                    <a:pt x="0" y="299604"/>
                  </a:lnTo>
                  <a:lnTo>
                    <a:pt x="180512" y="299604"/>
                  </a:lnTo>
                  <a:lnTo>
                    <a:pt x="180512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134202"/>
              <a:ext cx="2644161" cy="3821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r">
                <a:lnSpc>
                  <a:spcPts val="2340"/>
                </a:lnSpc>
                <a:spcBef>
                  <a:spcPct val="0"/>
                </a:spcBef>
              </a:pPr>
              <a:r>
                <a:rPr lang="en-US" sz="1800" u="sng">
                  <a:solidFill>
                    <a:srgbClr val="F8F8F8"/>
                  </a:solidFill>
                  <a:latin typeface="Be Vietnam Ultra-Bold"/>
                </a:rPr>
                <a:t>Back to Agenda</a:t>
              </a:r>
            </a:p>
          </p:txBody>
        </p:sp>
      </p:grpSp>
      <p:sp>
        <p:nvSpPr>
          <p:cNvPr id="7" name="Freeform 7"/>
          <p:cNvSpPr/>
          <p:nvPr/>
        </p:nvSpPr>
        <p:spPr>
          <a:xfrm rot="3301940">
            <a:off x="-2976647" y="6044703"/>
            <a:ext cx="7092618" cy="4797189"/>
          </a:xfrm>
          <a:custGeom>
            <a:avLst/>
            <a:gdLst/>
            <a:ahLst/>
            <a:cxnLst/>
            <a:rect l="l" t="t" r="r" b="b"/>
            <a:pathLst>
              <a:path w="7092618" h="4797189">
                <a:moveTo>
                  <a:pt x="0" y="0"/>
                </a:moveTo>
                <a:lnTo>
                  <a:pt x="7092618" y="0"/>
                </a:lnTo>
                <a:lnTo>
                  <a:pt x="7092618" y="4797189"/>
                </a:lnTo>
                <a:lnTo>
                  <a:pt x="0" y="479718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1028700" y="1028700"/>
            <a:ext cx="3903162" cy="489363"/>
            <a:chOff x="0" y="0"/>
            <a:chExt cx="5204217" cy="652485"/>
          </a:xfrm>
        </p:grpSpPr>
        <p:sp>
          <p:nvSpPr>
            <p:cNvPr id="9" name="TextBox 9"/>
            <p:cNvSpPr txBox="1"/>
            <p:nvPr/>
          </p:nvSpPr>
          <p:spPr>
            <a:xfrm>
              <a:off x="877820" y="65080"/>
              <a:ext cx="4326396" cy="48422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081"/>
                </a:lnSpc>
                <a:spcBef>
                  <a:spcPct val="0"/>
                </a:spcBef>
              </a:pPr>
              <a:r>
                <a:rPr lang="en-US" sz="2201">
                  <a:solidFill>
                    <a:srgbClr val="F8F8F8"/>
                  </a:solidFill>
                  <a:latin typeface="IBM Plex Sans Bold"/>
                </a:rPr>
                <a:t>Questionnaire</a:t>
              </a:r>
            </a:p>
          </p:txBody>
        </p:sp>
        <p:sp>
          <p:nvSpPr>
            <p:cNvPr id="10" name="Freeform 10"/>
            <p:cNvSpPr/>
            <p:nvPr/>
          </p:nvSpPr>
          <p:spPr>
            <a:xfrm>
              <a:off x="0" y="0"/>
              <a:ext cx="633503" cy="652485"/>
            </a:xfrm>
            <a:custGeom>
              <a:avLst/>
              <a:gdLst/>
              <a:ahLst/>
              <a:cxnLst/>
              <a:rect l="l" t="t" r="r" b="b"/>
              <a:pathLst>
                <a:path w="633503" h="652485">
                  <a:moveTo>
                    <a:pt x="0" y="0"/>
                  </a:moveTo>
                  <a:lnTo>
                    <a:pt x="633503" y="0"/>
                  </a:lnTo>
                  <a:lnTo>
                    <a:pt x="633503" y="652485"/>
                  </a:lnTo>
                  <a:lnTo>
                    <a:pt x="0" y="6524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11" name="Group 11"/>
          <p:cNvGrpSpPr/>
          <p:nvPr/>
        </p:nvGrpSpPr>
        <p:grpSpPr>
          <a:xfrm>
            <a:off x="3454050" y="2700341"/>
            <a:ext cx="13691502" cy="6028327"/>
            <a:chOff x="0" y="0"/>
            <a:chExt cx="2121172" cy="93394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121172" cy="933946"/>
            </a:xfrm>
            <a:custGeom>
              <a:avLst/>
              <a:gdLst/>
              <a:ahLst/>
              <a:cxnLst/>
              <a:rect l="l" t="t" r="r" b="b"/>
              <a:pathLst>
                <a:path w="2121172" h="933946">
                  <a:moveTo>
                    <a:pt x="13005" y="0"/>
                  </a:moveTo>
                  <a:lnTo>
                    <a:pt x="2108166" y="0"/>
                  </a:lnTo>
                  <a:cubicBezTo>
                    <a:pt x="2111616" y="0"/>
                    <a:pt x="2114924" y="1370"/>
                    <a:pt x="2117363" y="3809"/>
                  </a:cubicBezTo>
                  <a:cubicBezTo>
                    <a:pt x="2119802" y="6248"/>
                    <a:pt x="2121172" y="9556"/>
                    <a:pt x="2121172" y="13005"/>
                  </a:cubicBezTo>
                  <a:lnTo>
                    <a:pt x="2121172" y="920940"/>
                  </a:lnTo>
                  <a:cubicBezTo>
                    <a:pt x="2121172" y="928123"/>
                    <a:pt x="2115349" y="933946"/>
                    <a:pt x="2108166" y="933946"/>
                  </a:cubicBezTo>
                  <a:lnTo>
                    <a:pt x="13005" y="933946"/>
                  </a:lnTo>
                  <a:cubicBezTo>
                    <a:pt x="9556" y="933946"/>
                    <a:pt x="6248" y="932575"/>
                    <a:pt x="3809" y="930136"/>
                  </a:cubicBezTo>
                  <a:cubicBezTo>
                    <a:pt x="1370" y="927697"/>
                    <a:pt x="0" y="924389"/>
                    <a:pt x="0" y="920940"/>
                  </a:cubicBezTo>
                  <a:lnTo>
                    <a:pt x="0" y="13005"/>
                  </a:lnTo>
                  <a:cubicBezTo>
                    <a:pt x="0" y="9556"/>
                    <a:pt x="1370" y="6248"/>
                    <a:pt x="3809" y="3809"/>
                  </a:cubicBezTo>
                  <a:cubicBezTo>
                    <a:pt x="6248" y="1370"/>
                    <a:pt x="9556" y="0"/>
                    <a:pt x="13005" y="0"/>
                  </a:cubicBezTo>
                  <a:close/>
                </a:path>
              </a:pathLst>
            </a:custGeom>
            <a:blipFill>
              <a:blip r:embed="rId11">
                <a:alphaModFix amt="96000"/>
              </a:blip>
              <a:stretch>
                <a:fillRect t="-1539" b="-1539"/>
              </a:stretch>
            </a:blipFill>
            <a:ln cap="rnd">
              <a:noFill/>
              <a:prstDash val="solid"/>
              <a:round/>
            </a:ln>
          </p:spPr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8263920" y="2544673"/>
            <a:ext cx="5067274" cy="1203502"/>
            <a:chOff x="0" y="0"/>
            <a:chExt cx="1334591" cy="31697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34591" cy="316972"/>
            </a:xfrm>
            <a:custGeom>
              <a:avLst/>
              <a:gdLst/>
              <a:ahLst/>
              <a:cxnLst/>
              <a:rect l="l" t="t" r="r" b="b"/>
              <a:pathLst>
                <a:path w="1334591" h="316972">
                  <a:moveTo>
                    <a:pt x="61113" y="0"/>
                  </a:moveTo>
                  <a:lnTo>
                    <a:pt x="1273477" y="0"/>
                  </a:lnTo>
                  <a:cubicBezTo>
                    <a:pt x="1289686" y="0"/>
                    <a:pt x="1305230" y="6439"/>
                    <a:pt x="1316691" y="17900"/>
                  </a:cubicBezTo>
                  <a:cubicBezTo>
                    <a:pt x="1328152" y="29361"/>
                    <a:pt x="1334591" y="44905"/>
                    <a:pt x="1334591" y="61113"/>
                  </a:cubicBezTo>
                  <a:lnTo>
                    <a:pt x="1334591" y="255858"/>
                  </a:lnTo>
                  <a:cubicBezTo>
                    <a:pt x="1334591" y="289610"/>
                    <a:pt x="1307229" y="316972"/>
                    <a:pt x="1273477" y="316972"/>
                  </a:cubicBezTo>
                  <a:lnTo>
                    <a:pt x="61113" y="316972"/>
                  </a:lnTo>
                  <a:cubicBezTo>
                    <a:pt x="27361" y="316972"/>
                    <a:pt x="0" y="289610"/>
                    <a:pt x="0" y="255858"/>
                  </a:cubicBezTo>
                  <a:lnTo>
                    <a:pt x="0" y="61113"/>
                  </a:lnTo>
                  <a:cubicBezTo>
                    <a:pt x="0" y="27361"/>
                    <a:pt x="27361" y="0"/>
                    <a:pt x="61113" y="0"/>
                  </a:cubicBezTo>
                  <a:close/>
                </a:path>
              </a:pathLst>
            </a:custGeom>
            <a:solidFill>
              <a:srgbClr val="FF007E"/>
            </a:solidFill>
            <a:ln cap="rnd">
              <a:noFill/>
              <a:prstDash val="solid"/>
              <a:round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76200"/>
              <a:ext cx="1334591" cy="3931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5599"/>
                </a:lnSpc>
                <a:spcBef>
                  <a:spcPct val="0"/>
                </a:spcBef>
              </a:pPr>
              <a:r>
                <a:rPr lang="en-US" sz="3999">
                  <a:solidFill>
                    <a:srgbClr val="F8F8F8"/>
                  </a:solidFill>
                  <a:latin typeface="Be Vietnam Ultra-Bold"/>
                </a:rPr>
                <a:t>OBJECTIVE TREE</a:t>
              </a:r>
            </a:p>
          </p:txBody>
        </p:sp>
      </p:grpSp>
      <p:sp>
        <p:nvSpPr>
          <p:cNvPr id="6" name="Freeform 6"/>
          <p:cNvSpPr/>
          <p:nvPr/>
        </p:nvSpPr>
        <p:spPr>
          <a:xfrm rot="543904">
            <a:off x="-940728" y="8061713"/>
            <a:ext cx="10103966" cy="8156656"/>
          </a:xfrm>
          <a:custGeom>
            <a:avLst/>
            <a:gdLst/>
            <a:ahLst/>
            <a:cxnLst/>
            <a:rect l="l" t="t" r="r" b="b"/>
            <a:pathLst>
              <a:path w="10103966" h="8156656">
                <a:moveTo>
                  <a:pt x="0" y="0"/>
                </a:moveTo>
                <a:lnTo>
                  <a:pt x="10103966" y="0"/>
                </a:lnTo>
                <a:lnTo>
                  <a:pt x="10103966" y="8156656"/>
                </a:lnTo>
                <a:lnTo>
                  <a:pt x="0" y="815665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1028700" y="3995781"/>
            <a:ext cx="6165111" cy="2024292"/>
            <a:chOff x="0" y="0"/>
            <a:chExt cx="8220148" cy="2699057"/>
          </a:xfrm>
        </p:grpSpPr>
        <p:sp>
          <p:nvSpPr>
            <p:cNvPr id="8" name="TextBox 8"/>
            <p:cNvSpPr txBox="1"/>
            <p:nvPr/>
          </p:nvSpPr>
          <p:spPr>
            <a:xfrm>
              <a:off x="0" y="-9525"/>
              <a:ext cx="8220148" cy="143190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400"/>
                </a:lnSpc>
              </a:pPr>
              <a:r>
                <a:rPr lang="en-US" sz="7000">
                  <a:solidFill>
                    <a:srgbClr val="F8F8F8"/>
                  </a:solidFill>
                  <a:latin typeface="Be Vietnam Ultra-Bold"/>
                </a:rPr>
                <a:t>OBJECTIVES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2076428"/>
              <a:ext cx="6455579" cy="6226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20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63920" y="4328143"/>
            <a:ext cx="6770201" cy="1283179"/>
            <a:chOff x="0" y="0"/>
            <a:chExt cx="1783098" cy="337956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783098" cy="337957"/>
            </a:xfrm>
            <a:custGeom>
              <a:avLst/>
              <a:gdLst/>
              <a:ahLst/>
              <a:cxnLst/>
              <a:rect l="l" t="t" r="r" b="b"/>
              <a:pathLst>
                <a:path w="1783098" h="337957">
                  <a:moveTo>
                    <a:pt x="45741" y="0"/>
                  </a:moveTo>
                  <a:lnTo>
                    <a:pt x="1737357" y="0"/>
                  </a:lnTo>
                  <a:cubicBezTo>
                    <a:pt x="1762619" y="0"/>
                    <a:pt x="1783098" y="20479"/>
                    <a:pt x="1783098" y="45741"/>
                  </a:cubicBezTo>
                  <a:lnTo>
                    <a:pt x="1783098" y="292215"/>
                  </a:lnTo>
                  <a:cubicBezTo>
                    <a:pt x="1783098" y="317477"/>
                    <a:pt x="1762619" y="337957"/>
                    <a:pt x="1737357" y="337957"/>
                  </a:cubicBezTo>
                  <a:lnTo>
                    <a:pt x="45741" y="337957"/>
                  </a:lnTo>
                  <a:cubicBezTo>
                    <a:pt x="20479" y="337957"/>
                    <a:pt x="0" y="317477"/>
                    <a:pt x="0" y="292215"/>
                  </a:cubicBezTo>
                  <a:lnTo>
                    <a:pt x="0" y="45741"/>
                  </a:lnTo>
                  <a:cubicBezTo>
                    <a:pt x="0" y="20479"/>
                    <a:pt x="20479" y="0"/>
                    <a:pt x="45741" y="0"/>
                  </a:cubicBezTo>
                  <a:close/>
                </a:path>
              </a:pathLst>
            </a:custGeom>
            <a:solidFill>
              <a:srgbClr val="FF007E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76200"/>
              <a:ext cx="1783098" cy="4141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5599"/>
                </a:lnSpc>
              </a:pPr>
              <a:r>
                <a:rPr lang="en-US" sz="3999">
                  <a:solidFill>
                    <a:srgbClr val="F8F8F8"/>
                  </a:solidFill>
                  <a:latin typeface="Be Vietnam Ultra-Bold"/>
                </a:rPr>
                <a:t>FUNCTIONAL ANALYSIS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263920" y="6359967"/>
            <a:ext cx="7969201" cy="1283179"/>
            <a:chOff x="0" y="0"/>
            <a:chExt cx="2098884" cy="337956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098884" cy="337957"/>
            </a:xfrm>
            <a:custGeom>
              <a:avLst/>
              <a:gdLst/>
              <a:ahLst/>
              <a:cxnLst/>
              <a:rect l="l" t="t" r="r" b="b"/>
              <a:pathLst>
                <a:path w="2098884" h="337957">
                  <a:moveTo>
                    <a:pt x="38859" y="0"/>
                  </a:moveTo>
                  <a:lnTo>
                    <a:pt x="2060025" y="0"/>
                  </a:lnTo>
                  <a:cubicBezTo>
                    <a:pt x="2081487" y="0"/>
                    <a:pt x="2098884" y="17398"/>
                    <a:pt x="2098884" y="38859"/>
                  </a:cubicBezTo>
                  <a:lnTo>
                    <a:pt x="2098884" y="299097"/>
                  </a:lnTo>
                  <a:cubicBezTo>
                    <a:pt x="2098884" y="320559"/>
                    <a:pt x="2081487" y="337957"/>
                    <a:pt x="2060025" y="337957"/>
                  </a:cubicBezTo>
                  <a:lnTo>
                    <a:pt x="38859" y="337957"/>
                  </a:lnTo>
                  <a:cubicBezTo>
                    <a:pt x="17398" y="337957"/>
                    <a:pt x="0" y="320559"/>
                    <a:pt x="0" y="299097"/>
                  </a:cubicBezTo>
                  <a:lnTo>
                    <a:pt x="0" y="38859"/>
                  </a:lnTo>
                  <a:cubicBezTo>
                    <a:pt x="0" y="17398"/>
                    <a:pt x="17398" y="0"/>
                    <a:pt x="38859" y="0"/>
                  </a:cubicBezTo>
                  <a:close/>
                </a:path>
              </a:pathLst>
            </a:custGeom>
            <a:solidFill>
              <a:srgbClr val="FF007E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-76200"/>
              <a:ext cx="2098884" cy="4141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5599"/>
                </a:lnSpc>
              </a:pPr>
              <a:r>
                <a:rPr lang="en-US" sz="3999">
                  <a:solidFill>
                    <a:srgbClr val="F8F8F8"/>
                  </a:solidFill>
                  <a:latin typeface="Be Vietnam Ultra-Bold"/>
                </a:rPr>
                <a:t>MORPHOLOGICAL ANALYSIS</a:t>
              </a:r>
            </a:p>
          </p:txBody>
        </p:sp>
      </p:grpSp>
      <p:sp>
        <p:nvSpPr>
          <p:cNvPr id="16" name="Freeform 16"/>
          <p:cNvSpPr/>
          <p:nvPr/>
        </p:nvSpPr>
        <p:spPr>
          <a:xfrm rot="2159446">
            <a:off x="13111917" y="-3539846"/>
            <a:ext cx="7814506" cy="6308438"/>
          </a:xfrm>
          <a:custGeom>
            <a:avLst/>
            <a:gdLst/>
            <a:ahLst/>
            <a:cxnLst/>
            <a:rect l="l" t="t" r="r" b="b"/>
            <a:pathLst>
              <a:path w="7814506" h="6308438">
                <a:moveTo>
                  <a:pt x="0" y="0"/>
                </a:moveTo>
                <a:lnTo>
                  <a:pt x="7814506" y="0"/>
                </a:lnTo>
                <a:lnTo>
                  <a:pt x="7814506" y="6308437"/>
                </a:lnTo>
                <a:lnTo>
                  <a:pt x="0" y="630843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17" name="Group 17"/>
          <p:cNvGrpSpPr/>
          <p:nvPr/>
        </p:nvGrpSpPr>
        <p:grpSpPr>
          <a:xfrm>
            <a:off x="14578523" y="8985885"/>
            <a:ext cx="2680777" cy="502293"/>
            <a:chOff x="0" y="0"/>
            <a:chExt cx="3574370" cy="669724"/>
          </a:xfrm>
        </p:grpSpPr>
        <p:sp>
          <p:nvSpPr>
            <p:cNvPr id="18" name="Freeform 18"/>
            <p:cNvSpPr/>
            <p:nvPr/>
          </p:nvSpPr>
          <p:spPr>
            <a:xfrm>
              <a:off x="2904646" y="0"/>
              <a:ext cx="669724" cy="669724"/>
            </a:xfrm>
            <a:custGeom>
              <a:avLst/>
              <a:gdLst/>
              <a:ahLst/>
              <a:cxnLst/>
              <a:rect l="l" t="t" r="r" b="b"/>
              <a:pathLst>
                <a:path w="669724" h="669724">
                  <a:moveTo>
                    <a:pt x="0" y="0"/>
                  </a:moveTo>
                  <a:lnTo>
                    <a:pt x="669724" y="0"/>
                  </a:lnTo>
                  <a:lnTo>
                    <a:pt x="669724" y="669724"/>
                  </a:lnTo>
                  <a:lnTo>
                    <a:pt x="0" y="6697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9" name="Freeform 19"/>
            <p:cNvSpPr/>
            <p:nvPr/>
          </p:nvSpPr>
          <p:spPr>
            <a:xfrm flipH="1">
              <a:off x="3172573" y="185060"/>
              <a:ext cx="180511" cy="299604"/>
            </a:xfrm>
            <a:custGeom>
              <a:avLst/>
              <a:gdLst/>
              <a:ahLst/>
              <a:cxnLst/>
              <a:rect l="l" t="t" r="r" b="b"/>
              <a:pathLst>
                <a:path w="180511" h="299604">
                  <a:moveTo>
                    <a:pt x="180512" y="0"/>
                  </a:moveTo>
                  <a:lnTo>
                    <a:pt x="0" y="0"/>
                  </a:lnTo>
                  <a:lnTo>
                    <a:pt x="0" y="299604"/>
                  </a:lnTo>
                  <a:lnTo>
                    <a:pt x="180512" y="299604"/>
                  </a:lnTo>
                  <a:lnTo>
                    <a:pt x="180512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0" name="TextBox 20"/>
            <p:cNvSpPr txBox="1"/>
            <p:nvPr/>
          </p:nvSpPr>
          <p:spPr>
            <a:xfrm>
              <a:off x="0" y="134202"/>
              <a:ext cx="2644161" cy="3821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r">
                <a:lnSpc>
                  <a:spcPts val="2340"/>
                </a:lnSpc>
                <a:spcBef>
                  <a:spcPct val="0"/>
                </a:spcBef>
              </a:pPr>
              <a:r>
                <a:rPr lang="en-US" sz="1800" u="sng">
                  <a:solidFill>
                    <a:srgbClr val="F8F8F8"/>
                  </a:solidFill>
                  <a:latin typeface="Be Vietnam Ultra-Bold"/>
                </a:rPr>
                <a:t>Back to Agenda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028700" y="1028700"/>
            <a:ext cx="3903162" cy="489363"/>
            <a:chOff x="0" y="0"/>
            <a:chExt cx="5204217" cy="652485"/>
          </a:xfrm>
        </p:grpSpPr>
        <p:sp>
          <p:nvSpPr>
            <p:cNvPr id="22" name="TextBox 22"/>
            <p:cNvSpPr txBox="1"/>
            <p:nvPr/>
          </p:nvSpPr>
          <p:spPr>
            <a:xfrm>
              <a:off x="877820" y="65080"/>
              <a:ext cx="4326396" cy="48422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081"/>
                </a:lnSpc>
                <a:spcBef>
                  <a:spcPct val="0"/>
                </a:spcBef>
              </a:pPr>
              <a:r>
                <a:rPr lang="en-US" sz="2201">
                  <a:solidFill>
                    <a:srgbClr val="F8F8F8"/>
                  </a:solidFill>
                  <a:latin typeface="IBM Plex Sans Bold"/>
                </a:rPr>
                <a:t>Objectives</a:t>
              </a:r>
            </a:p>
          </p:txBody>
        </p:sp>
        <p:sp>
          <p:nvSpPr>
            <p:cNvPr id="23" name="Freeform 23"/>
            <p:cNvSpPr/>
            <p:nvPr/>
          </p:nvSpPr>
          <p:spPr>
            <a:xfrm>
              <a:off x="0" y="0"/>
              <a:ext cx="633503" cy="652485"/>
            </a:xfrm>
            <a:custGeom>
              <a:avLst/>
              <a:gdLst/>
              <a:ahLst/>
              <a:cxnLst/>
              <a:rect l="l" t="t" r="r" b="b"/>
              <a:pathLst>
                <a:path w="633503" h="652485">
                  <a:moveTo>
                    <a:pt x="0" y="0"/>
                  </a:moveTo>
                  <a:lnTo>
                    <a:pt x="633503" y="0"/>
                  </a:lnTo>
                  <a:lnTo>
                    <a:pt x="633503" y="652485"/>
                  </a:lnTo>
                  <a:lnTo>
                    <a:pt x="0" y="6524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578523" y="8985885"/>
            <a:ext cx="2680777" cy="502293"/>
            <a:chOff x="0" y="0"/>
            <a:chExt cx="3574370" cy="669724"/>
          </a:xfrm>
        </p:grpSpPr>
        <p:sp>
          <p:nvSpPr>
            <p:cNvPr id="3" name="Freeform 3"/>
            <p:cNvSpPr/>
            <p:nvPr/>
          </p:nvSpPr>
          <p:spPr>
            <a:xfrm>
              <a:off x="2904646" y="0"/>
              <a:ext cx="669724" cy="669724"/>
            </a:xfrm>
            <a:custGeom>
              <a:avLst/>
              <a:gdLst/>
              <a:ahLst/>
              <a:cxnLst/>
              <a:rect l="l" t="t" r="r" b="b"/>
              <a:pathLst>
                <a:path w="669724" h="669724">
                  <a:moveTo>
                    <a:pt x="0" y="0"/>
                  </a:moveTo>
                  <a:lnTo>
                    <a:pt x="669724" y="0"/>
                  </a:lnTo>
                  <a:lnTo>
                    <a:pt x="669724" y="669724"/>
                  </a:lnTo>
                  <a:lnTo>
                    <a:pt x="0" y="6697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 flipH="1">
              <a:off x="3172573" y="185060"/>
              <a:ext cx="180511" cy="299604"/>
            </a:xfrm>
            <a:custGeom>
              <a:avLst/>
              <a:gdLst/>
              <a:ahLst/>
              <a:cxnLst/>
              <a:rect l="l" t="t" r="r" b="b"/>
              <a:pathLst>
                <a:path w="180511" h="299604">
                  <a:moveTo>
                    <a:pt x="180512" y="0"/>
                  </a:moveTo>
                  <a:lnTo>
                    <a:pt x="0" y="0"/>
                  </a:lnTo>
                  <a:lnTo>
                    <a:pt x="0" y="299604"/>
                  </a:lnTo>
                  <a:lnTo>
                    <a:pt x="180512" y="299604"/>
                  </a:lnTo>
                  <a:lnTo>
                    <a:pt x="180512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TextBox 5"/>
            <p:cNvSpPr txBox="1"/>
            <p:nvPr/>
          </p:nvSpPr>
          <p:spPr>
            <a:xfrm>
              <a:off x="0" y="134202"/>
              <a:ext cx="2644161" cy="3821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r">
                <a:lnSpc>
                  <a:spcPts val="2340"/>
                </a:lnSpc>
                <a:spcBef>
                  <a:spcPct val="0"/>
                </a:spcBef>
              </a:pPr>
              <a:r>
                <a:rPr lang="en-US" sz="1800" u="sng">
                  <a:solidFill>
                    <a:srgbClr val="01003B"/>
                  </a:solidFill>
                  <a:latin typeface="Be Vietnam Ultra-Bold"/>
                </a:rPr>
                <a:t>Back to Agenda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28700" y="1028700"/>
            <a:ext cx="3903162" cy="489363"/>
            <a:chOff x="0" y="0"/>
            <a:chExt cx="5204217" cy="652485"/>
          </a:xfrm>
        </p:grpSpPr>
        <p:sp>
          <p:nvSpPr>
            <p:cNvPr id="7" name="TextBox 7"/>
            <p:cNvSpPr txBox="1"/>
            <p:nvPr/>
          </p:nvSpPr>
          <p:spPr>
            <a:xfrm>
              <a:off x="877820" y="65014"/>
              <a:ext cx="4326396" cy="48422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081"/>
                </a:lnSpc>
                <a:spcBef>
                  <a:spcPct val="0"/>
                </a:spcBef>
              </a:pPr>
              <a:r>
                <a:rPr lang="en-US" sz="2201">
                  <a:solidFill>
                    <a:srgbClr val="01003B"/>
                  </a:solidFill>
                  <a:latin typeface="IBM Plex Sans Bold"/>
                </a:rPr>
                <a:t>Objectives</a:t>
              </a:r>
            </a:p>
          </p:txBody>
        </p:sp>
        <p:sp>
          <p:nvSpPr>
            <p:cNvPr id="8" name="Freeform 8"/>
            <p:cNvSpPr/>
            <p:nvPr/>
          </p:nvSpPr>
          <p:spPr>
            <a:xfrm>
              <a:off x="0" y="0"/>
              <a:ext cx="633503" cy="652485"/>
            </a:xfrm>
            <a:custGeom>
              <a:avLst/>
              <a:gdLst/>
              <a:ahLst/>
              <a:cxnLst/>
              <a:rect l="l" t="t" r="r" b="b"/>
              <a:pathLst>
                <a:path w="633503" h="652485">
                  <a:moveTo>
                    <a:pt x="0" y="0"/>
                  </a:moveTo>
                  <a:lnTo>
                    <a:pt x="633503" y="0"/>
                  </a:lnTo>
                  <a:lnTo>
                    <a:pt x="633503" y="652485"/>
                  </a:lnTo>
                  <a:lnTo>
                    <a:pt x="0" y="6524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9" name="Freeform 9"/>
          <p:cNvSpPr/>
          <p:nvPr/>
        </p:nvSpPr>
        <p:spPr>
          <a:xfrm>
            <a:off x="0" y="1897243"/>
            <a:ext cx="12223374" cy="12223374"/>
          </a:xfrm>
          <a:custGeom>
            <a:avLst/>
            <a:gdLst/>
            <a:ahLst/>
            <a:cxnLst/>
            <a:rect l="l" t="t" r="r" b="b"/>
            <a:pathLst>
              <a:path w="12223374" h="12223374">
                <a:moveTo>
                  <a:pt x="0" y="0"/>
                </a:moveTo>
                <a:lnTo>
                  <a:pt x="12223374" y="0"/>
                </a:lnTo>
                <a:lnTo>
                  <a:pt x="12223374" y="12223374"/>
                </a:lnTo>
                <a:lnTo>
                  <a:pt x="0" y="1222337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6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3506433" y="859170"/>
            <a:ext cx="14781567" cy="8629008"/>
          </a:xfrm>
          <a:custGeom>
            <a:avLst/>
            <a:gdLst/>
            <a:ahLst/>
            <a:cxnLst/>
            <a:rect l="l" t="t" r="r" b="b"/>
            <a:pathLst>
              <a:path w="14781567" h="8629008">
                <a:moveTo>
                  <a:pt x="0" y="0"/>
                </a:moveTo>
                <a:lnTo>
                  <a:pt x="14781567" y="0"/>
                </a:lnTo>
                <a:lnTo>
                  <a:pt x="14781567" y="8629008"/>
                </a:lnTo>
                <a:lnTo>
                  <a:pt x="0" y="862900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154038" y="3320698"/>
            <a:ext cx="4704790" cy="32098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400"/>
              </a:lnSpc>
            </a:pPr>
            <a:r>
              <a:rPr lang="en-US" sz="7000">
                <a:solidFill>
                  <a:srgbClr val="01003B"/>
                </a:solidFill>
                <a:latin typeface="Be Vietnam Ultra-Bold"/>
              </a:rPr>
              <a:t>Objective Tree Method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2352012" y="-730266"/>
            <a:ext cx="14988417" cy="19934595"/>
          </a:xfrm>
          <a:custGeom>
            <a:avLst/>
            <a:gdLst/>
            <a:ahLst/>
            <a:cxnLst/>
            <a:rect l="l" t="t" r="r" b="b"/>
            <a:pathLst>
              <a:path w="14988417" h="19934595">
                <a:moveTo>
                  <a:pt x="0" y="0"/>
                </a:moveTo>
                <a:lnTo>
                  <a:pt x="14988417" y="0"/>
                </a:lnTo>
                <a:lnTo>
                  <a:pt x="14988417" y="19934595"/>
                </a:lnTo>
                <a:lnTo>
                  <a:pt x="0" y="199345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4578523" y="8985885"/>
            <a:ext cx="2680777" cy="502293"/>
            <a:chOff x="0" y="0"/>
            <a:chExt cx="3574370" cy="669724"/>
          </a:xfrm>
        </p:grpSpPr>
        <p:sp>
          <p:nvSpPr>
            <p:cNvPr id="4" name="Freeform 4"/>
            <p:cNvSpPr/>
            <p:nvPr/>
          </p:nvSpPr>
          <p:spPr>
            <a:xfrm>
              <a:off x="2904646" y="0"/>
              <a:ext cx="669724" cy="669724"/>
            </a:xfrm>
            <a:custGeom>
              <a:avLst/>
              <a:gdLst/>
              <a:ahLst/>
              <a:cxnLst/>
              <a:rect l="l" t="t" r="r" b="b"/>
              <a:pathLst>
                <a:path w="669724" h="669724">
                  <a:moveTo>
                    <a:pt x="0" y="0"/>
                  </a:moveTo>
                  <a:lnTo>
                    <a:pt x="669724" y="0"/>
                  </a:lnTo>
                  <a:lnTo>
                    <a:pt x="669724" y="669724"/>
                  </a:lnTo>
                  <a:lnTo>
                    <a:pt x="0" y="6697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 flipH="1">
              <a:off x="3172573" y="185060"/>
              <a:ext cx="180511" cy="299604"/>
            </a:xfrm>
            <a:custGeom>
              <a:avLst/>
              <a:gdLst/>
              <a:ahLst/>
              <a:cxnLst/>
              <a:rect l="l" t="t" r="r" b="b"/>
              <a:pathLst>
                <a:path w="180511" h="299604">
                  <a:moveTo>
                    <a:pt x="180512" y="0"/>
                  </a:moveTo>
                  <a:lnTo>
                    <a:pt x="0" y="0"/>
                  </a:lnTo>
                  <a:lnTo>
                    <a:pt x="0" y="299604"/>
                  </a:lnTo>
                  <a:lnTo>
                    <a:pt x="180512" y="299604"/>
                  </a:lnTo>
                  <a:lnTo>
                    <a:pt x="180512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134202"/>
              <a:ext cx="2644161" cy="3821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r">
                <a:lnSpc>
                  <a:spcPts val="2340"/>
                </a:lnSpc>
                <a:spcBef>
                  <a:spcPct val="0"/>
                </a:spcBef>
              </a:pPr>
              <a:r>
                <a:rPr lang="en-US" sz="1800" u="sng">
                  <a:solidFill>
                    <a:srgbClr val="01003B"/>
                  </a:solidFill>
                  <a:latin typeface="Be Vietnam Ultra-Bold"/>
                </a:rPr>
                <a:t>Back to Agenda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028700" y="1028700"/>
            <a:ext cx="3903162" cy="489363"/>
            <a:chOff x="0" y="0"/>
            <a:chExt cx="5204217" cy="652485"/>
          </a:xfrm>
        </p:grpSpPr>
        <p:sp>
          <p:nvSpPr>
            <p:cNvPr id="8" name="TextBox 8"/>
            <p:cNvSpPr txBox="1"/>
            <p:nvPr/>
          </p:nvSpPr>
          <p:spPr>
            <a:xfrm>
              <a:off x="877820" y="65014"/>
              <a:ext cx="4326396" cy="48422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081"/>
                </a:lnSpc>
                <a:spcBef>
                  <a:spcPct val="0"/>
                </a:spcBef>
              </a:pPr>
              <a:r>
                <a:rPr lang="en-US" sz="2201">
                  <a:solidFill>
                    <a:srgbClr val="01003B"/>
                  </a:solidFill>
                  <a:latin typeface="IBM Plex Sans Bold"/>
                </a:rPr>
                <a:t>Objectives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0" y="0"/>
              <a:ext cx="633503" cy="652485"/>
            </a:xfrm>
            <a:custGeom>
              <a:avLst/>
              <a:gdLst/>
              <a:ahLst/>
              <a:cxnLst/>
              <a:rect l="l" t="t" r="r" b="b"/>
              <a:pathLst>
                <a:path w="633503" h="652485">
                  <a:moveTo>
                    <a:pt x="0" y="0"/>
                  </a:moveTo>
                  <a:lnTo>
                    <a:pt x="633503" y="0"/>
                  </a:lnTo>
                  <a:lnTo>
                    <a:pt x="633503" y="652485"/>
                  </a:lnTo>
                  <a:lnTo>
                    <a:pt x="0" y="6524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0" name="Freeform 10"/>
          <p:cNvSpPr/>
          <p:nvPr/>
        </p:nvSpPr>
        <p:spPr>
          <a:xfrm>
            <a:off x="2509136" y="704983"/>
            <a:ext cx="15086584" cy="8877033"/>
          </a:xfrm>
          <a:custGeom>
            <a:avLst/>
            <a:gdLst/>
            <a:ahLst/>
            <a:cxnLst/>
            <a:rect l="l" t="t" r="r" b="b"/>
            <a:pathLst>
              <a:path w="15086584" h="8877033">
                <a:moveTo>
                  <a:pt x="0" y="0"/>
                </a:moveTo>
                <a:lnTo>
                  <a:pt x="15086584" y="0"/>
                </a:lnTo>
                <a:lnTo>
                  <a:pt x="15086584" y="8877034"/>
                </a:lnTo>
                <a:lnTo>
                  <a:pt x="0" y="887703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154038" y="3807249"/>
            <a:ext cx="4704790" cy="21430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400"/>
              </a:lnSpc>
            </a:pPr>
            <a:r>
              <a:rPr lang="en-US" sz="7000">
                <a:solidFill>
                  <a:srgbClr val="01003B"/>
                </a:solidFill>
                <a:latin typeface="Be Vietnam Ultra-Bold"/>
              </a:rPr>
              <a:t>Functional Analysis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85429" y="1273382"/>
            <a:ext cx="8222051" cy="10935328"/>
          </a:xfrm>
          <a:custGeom>
            <a:avLst/>
            <a:gdLst/>
            <a:ahLst/>
            <a:cxnLst/>
            <a:rect l="l" t="t" r="r" b="b"/>
            <a:pathLst>
              <a:path w="8222051" h="10935328">
                <a:moveTo>
                  <a:pt x="0" y="0"/>
                </a:moveTo>
                <a:lnTo>
                  <a:pt x="8222051" y="0"/>
                </a:lnTo>
                <a:lnTo>
                  <a:pt x="8222051" y="10935328"/>
                </a:lnTo>
                <a:lnTo>
                  <a:pt x="0" y="1093532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733623" y="8736957"/>
            <a:ext cx="2680777" cy="502293"/>
            <a:chOff x="0" y="0"/>
            <a:chExt cx="3574370" cy="669724"/>
          </a:xfrm>
        </p:grpSpPr>
        <p:sp>
          <p:nvSpPr>
            <p:cNvPr id="4" name="Freeform 4"/>
            <p:cNvSpPr/>
            <p:nvPr/>
          </p:nvSpPr>
          <p:spPr>
            <a:xfrm>
              <a:off x="2904646" y="0"/>
              <a:ext cx="669724" cy="669724"/>
            </a:xfrm>
            <a:custGeom>
              <a:avLst/>
              <a:gdLst/>
              <a:ahLst/>
              <a:cxnLst/>
              <a:rect l="l" t="t" r="r" b="b"/>
              <a:pathLst>
                <a:path w="669724" h="669724">
                  <a:moveTo>
                    <a:pt x="0" y="0"/>
                  </a:moveTo>
                  <a:lnTo>
                    <a:pt x="669724" y="0"/>
                  </a:lnTo>
                  <a:lnTo>
                    <a:pt x="669724" y="669724"/>
                  </a:lnTo>
                  <a:lnTo>
                    <a:pt x="0" y="6697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 flipH="1">
              <a:off x="3172573" y="185060"/>
              <a:ext cx="180511" cy="299604"/>
            </a:xfrm>
            <a:custGeom>
              <a:avLst/>
              <a:gdLst/>
              <a:ahLst/>
              <a:cxnLst/>
              <a:rect l="l" t="t" r="r" b="b"/>
              <a:pathLst>
                <a:path w="180511" h="299604">
                  <a:moveTo>
                    <a:pt x="180512" y="0"/>
                  </a:moveTo>
                  <a:lnTo>
                    <a:pt x="0" y="0"/>
                  </a:lnTo>
                  <a:lnTo>
                    <a:pt x="0" y="299604"/>
                  </a:lnTo>
                  <a:lnTo>
                    <a:pt x="180512" y="299604"/>
                  </a:lnTo>
                  <a:lnTo>
                    <a:pt x="180512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134202"/>
              <a:ext cx="2644161" cy="3821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r">
                <a:lnSpc>
                  <a:spcPts val="2340"/>
                </a:lnSpc>
                <a:spcBef>
                  <a:spcPct val="0"/>
                </a:spcBef>
              </a:pPr>
              <a:r>
                <a:rPr lang="en-US" sz="1800" u="sng">
                  <a:solidFill>
                    <a:srgbClr val="01003B"/>
                  </a:solidFill>
                  <a:latin typeface="Be Vietnam Ultra-Bold"/>
                </a:rPr>
                <a:t>Back to Agenda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028700" y="1028700"/>
            <a:ext cx="3903162" cy="489363"/>
            <a:chOff x="0" y="0"/>
            <a:chExt cx="5204217" cy="652485"/>
          </a:xfrm>
        </p:grpSpPr>
        <p:sp>
          <p:nvSpPr>
            <p:cNvPr id="8" name="TextBox 8"/>
            <p:cNvSpPr txBox="1"/>
            <p:nvPr/>
          </p:nvSpPr>
          <p:spPr>
            <a:xfrm>
              <a:off x="877820" y="65014"/>
              <a:ext cx="4326396" cy="48422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081"/>
                </a:lnSpc>
                <a:spcBef>
                  <a:spcPct val="0"/>
                </a:spcBef>
              </a:pPr>
              <a:r>
                <a:rPr lang="en-US" sz="2201">
                  <a:solidFill>
                    <a:srgbClr val="01003B"/>
                  </a:solidFill>
                  <a:latin typeface="IBM Plex Sans Bold"/>
                </a:rPr>
                <a:t>Objectives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0" y="0"/>
              <a:ext cx="633503" cy="652485"/>
            </a:xfrm>
            <a:custGeom>
              <a:avLst/>
              <a:gdLst/>
              <a:ahLst/>
              <a:cxnLst/>
              <a:rect l="l" t="t" r="r" b="b"/>
              <a:pathLst>
                <a:path w="633503" h="652485">
                  <a:moveTo>
                    <a:pt x="0" y="0"/>
                  </a:moveTo>
                  <a:lnTo>
                    <a:pt x="633503" y="0"/>
                  </a:lnTo>
                  <a:lnTo>
                    <a:pt x="633503" y="652485"/>
                  </a:lnTo>
                  <a:lnTo>
                    <a:pt x="0" y="6524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0" name="Freeform 10"/>
          <p:cNvSpPr/>
          <p:nvPr/>
        </p:nvSpPr>
        <p:spPr>
          <a:xfrm>
            <a:off x="7570257" y="1028700"/>
            <a:ext cx="10179666" cy="8400778"/>
          </a:xfrm>
          <a:custGeom>
            <a:avLst/>
            <a:gdLst/>
            <a:ahLst/>
            <a:cxnLst/>
            <a:rect l="l" t="t" r="r" b="b"/>
            <a:pathLst>
              <a:path w="10179666" h="8400778">
                <a:moveTo>
                  <a:pt x="0" y="0"/>
                </a:moveTo>
                <a:lnTo>
                  <a:pt x="10179667" y="0"/>
                </a:lnTo>
                <a:lnTo>
                  <a:pt x="10179667" y="8400778"/>
                </a:lnTo>
                <a:lnTo>
                  <a:pt x="0" y="840077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028700" y="5641794"/>
            <a:ext cx="5088261" cy="1491231"/>
          </a:xfrm>
          <a:custGeom>
            <a:avLst/>
            <a:gdLst/>
            <a:ahLst/>
            <a:cxnLst/>
            <a:rect l="l" t="t" r="r" b="b"/>
            <a:pathLst>
              <a:path w="5088261" h="1491231">
                <a:moveTo>
                  <a:pt x="0" y="0"/>
                </a:moveTo>
                <a:lnTo>
                  <a:pt x="5088261" y="0"/>
                </a:lnTo>
                <a:lnTo>
                  <a:pt x="5088261" y="1491231"/>
                </a:lnTo>
                <a:lnTo>
                  <a:pt x="0" y="149123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1028700" y="2759980"/>
            <a:ext cx="6402543" cy="21430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400"/>
              </a:lnSpc>
            </a:pPr>
            <a:r>
              <a:rPr lang="en-US" sz="7000">
                <a:solidFill>
                  <a:srgbClr val="01003B"/>
                </a:solidFill>
                <a:latin typeface="Be Vietnam Ultra-Bold"/>
              </a:rPr>
              <a:t>Morphological Analysis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89060" y="8030141"/>
            <a:ext cx="19151870" cy="9114142"/>
            <a:chOff x="0" y="0"/>
            <a:chExt cx="25535827" cy="12152189"/>
          </a:xfrm>
        </p:grpSpPr>
        <p:sp>
          <p:nvSpPr>
            <p:cNvPr id="3" name="Freeform 3"/>
            <p:cNvSpPr/>
            <p:nvPr/>
          </p:nvSpPr>
          <p:spPr>
            <a:xfrm>
              <a:off x="0" y="383530"/>
              <a:ext cx="14103200" cy="11385128"/>
            </a:xfrm>
            <a:custGeom>
              <a:avLst/>
              <a:gdLst/>
              <a:ahLst/>
              <a:cxnLst/>
              <a:rect l="l" t="t" r="r" b="b"/>
              <a:pathLst>
                <a:path w="14103200" h="11385128">
                  <a:moveTo>
                    <a:pt x="0" y="0"/>
                  </a:moveTo>
                  <a:lnTo>
                    <a:pt x="14103200" y="0"/>
                  </a:lnTo>
                  <a:lnTo>
                    <a:pt x="14103200" y="11385129"/>
                  </a:lnTo>
                  <a:lnTo>
                    <a:pt x="0" y="113851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>
              <a:off x="14774539" y="0"/>
              <a:ext cx="10761288" cy="12152189"/>
            </a:xfrm>
            <a:custGeom>
              <a:avLst/>
              <a:gdLst/>
              <a:ahLst/>
              <a:cxnLst/>
              <a:rect l="l" t="t" r="r" b="b"/>
              <a:pathLst>
                <a:path w="10761288" h="12152189">
                  <a:moveTo>
                    <a:pt x="0" y="0"/>
                  </a:moveTo>
                  <a:lnTo>
                    <a:pt x="10761288" y="0"/>
                  </a:lnTo>
                  <a:lnTo>
                    <a:pt x="10761288" y="12152189"/>
                  </a:lnTo>
                  <a:lnTo>
                    <a:pt x="0" y="121521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39884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14578523" y="956821"/>
            <a:ext cx="2680777" cy="502293"/>
            <a:chOff x="0" y="0"/>
            <a:chExt cx="3574370" cy="669724"/>
          </a:xfrm>
        </p:grpSpPr>
        <p:sp>
          <p:nvSpPr>
            <p:cNvPr id="6" name="Freeform 6"/>
            <p:cNvSpPr/>
            <p:nvPr/>
          </p:nvSpPr>
          <p:spPr>
            <a:xfrm>
              <a:off x="2904646" y="0"/>
              <a:ext cx="669724" cy="669724"/>
            </a:xfrm>
            <a:custGeom>
              <a:avLst/>
              <a:gdLst/>
              <a:ahLst/>
              <a:cxnLst/>
              <a:rect l="l" t="t" r="r" b="b"/>
              <a:pathLst>
                <a:path w="669724" h="669724">
                  <a:moveTo>
                    <a:pt x="0" y="0"/>
                  </a:moveTo>
                  <a:lnTo>
                    <a:pt x="669724" y="0"/>
                  </a:lnTo>
                  <a:lnTo>
                    <a:pt x="669724" y="669724"/>
                  </a:lnTo>
                  <a:lnTo>
                    <a:pt x="0" y="6697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 flipH="1">
              <a:off x="3172573" y="185060"/>
              <a:ext cx="180511" cy="299604"/>
            </a:xfrm>
            <a:custGeom>
              <a:avLst/>
              <a:gdLst/>
              <a:ahLst/>
              <a:cxnLst/>
              <a:rect l="l" t="t" r="r" b="b"/>
              <a:pathLst>
                <a:path w="180511" h="299604">
                  <a:moveTo>
                    <a:pt x="180512" y="0"/>
                  </a:moveTo>
                  <a:lnTo>
                    <a:pt x="0" y="0"/>
                  </a:lnTo>
                  <a:lnTo>
                    <a:pt x="0" y="299604"/>
                  </a:lnTo>
                  <a:lnTo>
                    <a:pt x="180512" y="299604"/>
                  </a:lnTo>
                  <a:lnTo>
                    <a:pt x="180512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" name="TextBox 8"/>
            <p:cNvSpPr txBox="1"/>
            <p:nvPr/>
          </p:nvSpPr>
          <p:spPr>
            <a:xfrm>
              <a:off x="0" y="134202"/>
              <a:ext cx="2644161" cy="3821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r">
                <a:lnSpc>
                  <a:spcPts val="2340"/>
                </a:lnSpc>
                <a:spcBef>
                  <a:spcPct val="0"/>
                </a:spcBef>
              </a:pPr>
              <a:r>
                <a:rPr lang="en-US" sz="1800" u="sng">
                  <a:solidFill>
                    <a:srgbClr val="01003B"/>
                  </a:solidFill>
                  <a:latin typeface="Be Vietnam Ultra-Bold"/>
                </a:rPr>
                <a:t>Back to Agenda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1815622" y="2004593"/>
            <a:ext cx="14508403" cy="7817832"/>
          </a:xfrm>
          <a:custGeom>
            <a:avLst/>
            <a:gdLst/>
            <a:ahLst/>
            <a:cxnLst/>
            <a:rect l="l" t="t" r="r" b="b"/>
            <a:pathLst>
              <a:path w="14508403" h="7817832">
                <a:moveTo>
                  <a:pt x="0" y="0"/>
                </a:moveTo>
                <a:lnTo>
                  <a:pt x="14508403" y="0"/>
                </a:lnTo>
                <a:lnTo>
                  <a:pt x="14508403" y="7817832"/>
                </a:lnTo>
                <a:lnTo>
                  <a:pt x="0" y="781783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028700" y="722228"/>
            <a:ext cx="11712300" cy="9714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680"/>
              </a:lnSpc>
            </a:pPr>
            <a:r>
              <a:rPr lang="en-US" sz="6400">
                <a:solidFill>
                  <a:srgbClr val="01003B"/>
                </a:solidFill>
                <a:latin typeface="Be Vietnam Ultra-Bold"/>
              </a:rPr>
              <a:t>Weighted Decision Matrix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548593" y="4199611"/>
            <a:ext cx="4817522" cy="8476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00"/>
              </a:lnSpc>
            </a:pPr>
            <a:r>
              <a:rPr lang="en-US" sz="5500">
                <a:solidFill>
                  <a:srgbClr val="F8F8F8"/>
                </a:solidFill>
                <a:latin typeface="Be Vietnam Ultra-Bold"/>
              </a:rPr>
              <a:t>DESIGN</a:t>
            </a:r>
          </a:p>
        </p:txBody>
      </p:sp>
      <p:sp>
        <p:nvSpPr>
          <p:cNvPr id="4" name="Freeform 4"/>
          <p:cNvSpPr/>
          <p:nvPr/>
        </p:nvSpPr>
        <p:spPr>
          <a:xfrm>
            <a:off x="7499590" y="5658824"/>
            <a:ext cx="1104596" cy="1284415"/>
          </a:xfrm>
          <a:custGeom>
            <a:avLst/>
            <a:gdLst/>
            <a:ahLst/>
            <a:cxnLst/>
            <a:rect l="l" t="t" r="r" b="b"/>
            <a:pathLst>
              <a:path w="1104596" h="1284415">
                <a:moveTo>
                  <a:pt x="0" y="0"/>
                </a:moveTo>
                <a:lnTo>
                  <a:pt x="1104597" y="0"/>
                </a:lnTo>
                <a:lnTo>
                  <a:pt x="1104597" y="1284414"/>
                </a:lnTo>
                <a:lnTo>
                  <a:pt x="0" y="12844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3202620" y="5658824"/>
            <a:ext cx="1393349" cy="1284415"/>
          </a:xfrm>
          <a:custGeom>
            <a:avLst/>
            <a:gdLst/>
            <a:ahLst/>
            <a:cxnLst/>
            <a:rect l="l" t="t" r="r" b="b"/>
            <a:pathLst>
              <a:path w="1393349" h="1284415">
                <a:moveTo>
                  <a:pt x="0" y="0"/>
                </a:moveTo>
                <a:lnTo>
                  <a:pt x="1393349" y="0"/>
                </a:lnTo>
                <a:lnTo>
                  <a:pt x="1393349" y="1284414"/>
                </a:lnTo>
                <a:lnTo>
                  <a:pt x="0" y="128441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5323102" y="5658824"/>
            <a:ext cx="1609175" cy="1284415"/>
          </a:xfrm>
          <a:custGeom>
            <a:avLst/>
            <a:gdLst/>
            <a:ahLst/>
            <a:cxnLst/>
            <a:rect l="l" t="t" r="r" b="b"/>
            <a:pathLst>
              <a:path w="1609175" h="1284415">
                <a:moveTo>
                  <a:pt x="0" y="0"/>
                </a:moveTo>
                <a:lnTo>
                  <a:pt x="1609175" y="0"/>
                </a:lnTo>
                <a:lnTo>
                  <a:pt x="1609175" y="1284414"/>
                </a:lnTo>
                <a:lnTo>
                  <a:pt x="0" y="128441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9331320" y="5658824"/>
            <a:ext cx="1202679" cy="1284415"/>
          </a:xfrm>
          <a:custGeom>
            <a:avLst/>
            <a:gdLst/>
            <a:ahLst/>
            <a:cxnLst/>
            <a:rect l="l" t="t" r="r" b="b"/>
            <a:pathLst>
              <a:path w="1202679" h="1284415">
                <a:moveTo>
                  <a:pt x="0" y="0"/>
                </a:moveTo>
                <a:lnTo>
                  <a:pt x="1202679" y="0"/>
                </a:lnTo>
                <a:lnTo>
                  <a:pt x="1202679" y="1284414"/>
                </a:lnTo>
                <a:lnTo>
                  <a:pt x="0" y="128441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1261132" y="5658824"/>
            <a:ext cx="1214356" cy="1284415"/>
          </a:xfrm>
          <a:custGeom>
            <a:avLst/>
            <a:gdLst/>
            <a:ahLst/>
            <a:cxnLst/>
            <a:rect l="l" t="t" r="r" b="b"/>
            <a:pathLst>
              <a:path w="1214356" h="1284415">
                <a:moveTo>
                  <a:pt x="0" y="0"/>
                </a:moveTo>
                <a:lnTo>
                  <a:pt x="1214355" y="0"/>
                </a:lnTo>
                <a:lnTo>
                  <a:pt x="1214355" y="1284414"/>
                </a:lnTo>
                <a:lnTo>
                  <a:pt x="0" y="128441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7499590" y="3343762"/>
            <a:ext cx="801008" cy="1284415"/>
          </a:xfrm>
          <a:custGeom>
            <a:avLst/>
            <a:gdLst/>
            <a:ahLst/>
            <a:cxnLst/>
            <a:rect l="l" t="t" r="r" b="b"/>
            <a:pathLst>
              <a:path w="801008" h="1284415">
                <a:moveTo>
                  <a:pt x="0" y="0"/>
                </a:moveTo>
                <a:lnTo>
                  <a:pt x="801008" y="0"/>
                </a:lnTo>
                <a:lnTo>
                  <a:pt x="801008" y="1284414"/>
                </a:lnTo>
                <a:lnTo>
                  <a:pt x="0" y="1284414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1482650" y="3343762"/>
            <a:ext cx="1032202" cy="1284415"/>
          </a:xfrm>
          <a:custGeom>
            <a:avLst/>
            <a:gdLst/>
            <a:ahLst/>
            <a:cxnLst/>
            <a:rect l="l" t="t" r="r" b="b"/>
            <a:pathLst>
              <a:path w="1032202" h="1284415">
                <a:moveTo>
                  <a:pt x="0" y="0"/>
                </a:moveTo>
                <a:lnTo>
                  <a:pt x="1032202" y="0"/>
                </a:lnTo>
                <a:lnTo>
                  <a:pt x="1032202" y="1284414"/>
                </a:lnTo>
                <a:lnTo>
                  <a:pt x="0" y="1284414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3650495" y="3343762"/>
            <a:ext cx="1069567" cy="1284415"/>
          </a:xfrm>
          <a:custGeom>
            <a:avLst/>
            <a:gdLst/>
            <a:ahLst/>
            <a:cxnLst/>
            <a:rect l="l" t="t" r="r" b="b"/>
            <a:pathLst>
              <a:path w="1069567" h="1284415">
                <a:moveTo>
                  <a:pt x="0" y="0"/>
                </a:moveTo>
                <a:lnTo>
                  <a:pt x="1069567" y="0"/>
                </a:lnTo>
                <a:lnTo>
                  <a:pt x="1069567" y="1284414"/>
                </a:lnTo>
                <a:lnTo>
                  <a:pt x="0" y="1284414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9436241" y="3343762"/>
            <a:ext cx="910767" cy="1284415"/>
          </a:xfrm>
          <a:custGeom>
            <a:avLst/>
            <a:gdLst/>
            <a:ahLst/>
            <a:cxnLst/>
            <a:rect l="l" t="t" r="r" b="b"/>
            <a:pathLst>
              <a:path w="910767" h="1284415">
                <a:moveTo>
                  <a:pt x="0" y="0"/>
                </a:moveTo>
                <a:lnTo>
                  <a:pt x="910766" y="0"/>
                </a:lnTo>
                <a:lnTo>
                  <a:pt x="910766" y="1284414"/>
                </a:lnTo>
                <a:lnTo>
                  <a:pt x="0" y="1284414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5855705" y="3343762"/>
            <a:ext cx="1076573" cy="1284415"/>
          </a:xfrm>
          <a:custGeom>
            <a:avLst/>
            <a:gdLst/>
            <a:ahLst/>
            <a:cxnLst/>
            <a:rect l="l" t="t" r="r" b="b"/>
            <a:pathLst>
              <a:path w="1076573" h="1284415">
                <a:moveTo>
                  <a:pt x="0" y="0"/>
                </a:moveTo>
                <a:lnTo>
                  <a:pt x="1076572" y="0"/>
                </a:lnTo>
                <a:lnTo>
                  <a:pt x="1076572" y="1284414"/>
                </a:lnTo>
                <a:lnTo>
                  <a:pt x="0" y="1284414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7499590" y="1028700"/>
            <a:ext cx="1868857" cy="1284415"/>
          </a:xfrm>
          <a:custGeom>
            <a:avLst/>
            <a:gdLst/>
            <a:ahLst/>
            <a:cxnLst/>
            <a:rect l="l" t="t" r="r" b="b"/>
            <a:pathLst>
              <a:path w="1868857" h="1284415">
                <a:moveTo>
                  <a:pt x="0" y="0"/>
                </a:moveTo>
                <a:lnTo>
                  <a:pt x="1868857" y="0"/>
                </a:lnTo>
                <a:lnTo>
                  <a:pt x="1868857" y="1284415"/>
                </a:lnTo>
                <a:lnTo>
                  <a:pt x="0" y="1284415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2133340" y="1028700"/>
            <a:ext cx="728613" cy="1284415"/>
          </a:xfrm>
          <a:custGeom>
            <a:avLst/>
            <a:gdLst/>
            <a:ahLst/>
            <a:cxnLst/>
            <a:rect l="l" t="t" r="r" b="b"/>
            <a:pathLst>
              <a:path w="728613" h="1284415">
                <a:moveTo>
                  <a:pt x="0" y="0"/>
                </a:moveTo>
                <a:lnTo>
                  <a:pt x="728613" y="0"/>
                </a:lnTo>
                <a:lnTo>
                  <a:pt x="728613" y="1284415"/>
                </a:lnTo>
                <a:lnTo>
                  <a:pt x="0" y="1284415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0391257" y="1028700"/>
            <a:ext cx="719272" cy="1284415"/>
          </a:xfrm>
          <a:custGeom>
            <a:avLst/>
            <a:gdLst/>
            <a:ahLst/>
            <a:cxnLst/>
            <a:rect l="l" t="t" r="r" b="b"/>
            <a:pathLst>
              <a:path w="719272" h="1284415">
                <a:moveTo>
                  <a:pt x="0" y="0"/>
                </a:moveTo>
                <a:lnTo>
                  <a:pt x="719273" y="0"/>
                </a:lnTo>
                <a:lnTo>
                  <a:pt x="719273" y="1284415"/>
                </a:lnTo>
                <a:lnTo>
                  <a:pt x="0" y="1284415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15902411" y="1028700"/>
            <a:ext cx="1029867" cy="1284415"/>
          </a:xfrm>
          <a:custGeom>
            <a:avLst/>
            <a:gdLst/>
            <a:ahLst/>
            <a:cxnLst/>
            <a:rect l="l" t="t" r="r" b="b"/>
            <a:pathLst>
              <a:path w="1029867" h="1284415">
                <a:moveTo>
                  <a:pt x="0" y="0"/>
                </a:moveTo>
                <a:lnTo>
                  <a:pt x="1029866" y="0"/>
                </a:lnTo>
                <a:lnTo>
                  <a:pt x="1029866" y="1284415"/>
                </a:lnTo>
                <a:lnTo>
                  <a:pt x="0" y="1284415"/>
                </a:lnTo>
                <a:lnTo>
                  <a:pt x="0" y="0"/>
                </a:lnTo>
                <a:close/>
              </a:path>
            </a:pathLst>
          </a:custGeom>
          <a:blipFill>
            <a:blip r:embed="rId29"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13884763" y="1028700"/>
            <a:ext cx="994837" cy="1284415"/>
          </a:xfrm>
          <a:custGeom>
            <a:avLst/>
            <a:gdLst/>
            <a:ahLst/>
            <a:cxnLst/>
            <a:rect l="l" t="t" r="r" b="b"/>
            <a:pathLst>
              <a:path w="994837" h="1284415">
                <a:moveTo>
                  <a:pt x="0" y="0"/>
                </a:moveTo>
                <a:lnTo>
                  <a:pt x="994837" y="0"/>
                </a:lnTo>
                <a:lnTo>
                  <a:pt x="994837" y="1284415"/>
                </a:lnTo>
                <a:lnTo>
                  <a:pt x="0" y="1284415"/>
                </a:lnTo>
                <a:lnTo>
                  <a:pt x="0" y="0"/>
                </a:lnTo>
                <a:close/>
              </a:path>
            </a:pathLst>
          </a:custGeom>
          <a:blipFill>
            <a:blip r:embed="rId31">
              <a:extLst>
                <a:ext uri="{96DAC541-7B7A-43D3-8B79-37D633B846F1}">
                  <asvg:svgBlip xmlns:asvg="http://schemas.microsoft.com/office/drawing/2016/SVG/main" r:embed="rId32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13401380" y="7973885"/>
            <a:ext cx="969149" cy="1284415"/>
          </a:xfrm>
          <a:custGeom>
            <a:avLst/>
            <a:gdLst/>
            <a:ahLst/>
            <a:cxnLst/>
            <a:rect l="l" t="t" r="r" b="b"/>
            <a:pathLst>
              <a:path w="969149" h="1284415">
                <a:moveTo>
                  <a:pt x="0" y="0"/>
                </a:moveTo>
                <a:lnTo>
                  <a:pt x="969149" y="0"/>
                </a:lnTo>
                <a:lnTo>
                  <a:pt x="969149" y="1284415"/>
                </a:lnTo>
                <a:lnTo>
                  <a:pt x="0" y="1284415"/>
                </a:lnTo>
                <a:lnTo>
                  <a:pt x="0" y="0"/>
                </a:lnTo>
                <a:close/>
              </a:path>
            </a:pathLst>
          </a:custGeom>
          <a:blipFill>
            <a:blip r:embed="rId33">
              <a:extLst>
                <a:ext uri="{96DAC541-7B7A-43D3-8B79-37D633B846F1}">
                  <asvg:svgBlip xmlns:asvg="http://schemas.microsoft.com/office/drawing/2016/SVG/main" r:embed="rId34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9787336" y="7973885"/>
            <a:ext cx="749631" cy="1284415"/>
          </a:xfrm>
          <a:custGeom>
            <a:avLst/>
            <a:gdLst/>
            <a:ahLst/>
            <a:cxnLst/>
            <a:rect l="l" t="t" r="r" b="b"/>
            <a:pathLst>
              <a:path w="749631" h="1284415">
                <a:moveTo>
                  <a:pt x="0" y="0"/>
                </a:moveTo>
                <a:lnTo>
                  <a:pt x="749631" y="0"/>
                </a:lnTo>
                <a:lnTo>
                  <a:pt x="749631" y="1284415"/>
                </a:lnTo>
                <a:lnTo>
                  <a:pt x="0" y="1284415"/>
                </a:lnTo>
                <a:lnTo>
                  <a:pt x="0" y="0"/>
                </a:lnTo>
                <a:close/>
              </a:path>
            </a:pathLst>
          </a:custGeom>
          <a:blipFill>
            <a:blip r:embed="rId35">
              <a:extLst>
                <a:ext uri="{96DAC541-7B7A-43D3-8B79-37D633B846F1}">
                  <asvg:svgBlip xmlns:asvg="http://schemas.microsoft.com/office/drawing/2016/SVG/main" r:embed="rId36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7499590" y="8384299"/>
            <a:ext cx="1258379" cy="874001"/>
          </a:xfrm>
          <a:custGeom>
            <a:avLst/>
            <a:gdLst/>
            <a:ahLst/>
            <a:cxnLst/>
            <a:rect l="l" t="t" r="r" b="b"/>
            <a:pathLst>
              <a:path w="1258379" h="874001">
                <a:moveTo>
                  <a:pt x="0" y="0"/>
                </a:moveTo>
                <a:lnTo>
                  <a:pt x="1258379" y="0"/>
                </a:lnTo>
                <a:lnTo>
                  <a:pt x="1258379" y="874001"/>
                </a:lnTo>
                <a:lnTo>
                  <a:pt x="0" y="874001"/>
                </a:lnTo>
                <a:lnTo>
                  <a:pt x="0" y="0"/>
                </a:lnTo>
                <a:close/>
              </a:path>
            </a:pathLst>
          </a:custGeom>
          <a:blipFill>
            <a:blip r:embed="rId37">
              <a:extLst>
                <a:ext uri="{96DAC541-7B7A-43D3-8B79-37D633B846F1}">
                  <asvg:svgBlip xmlns:asvg="http://schemas.microsoft.com/office/drawing/2016/SVG/main" r:embed="rId38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11566334" y="7973885"/>
            <a:ext cx="805678" cy="1284415"/>
          </a:xfrm>
          <a:custGeom>
            <a:avLst/>
            <a:gdLst/>
            <a:ahLst/>
            <a:cxnLst/>
            <a:rect l="l" t="t" r="r" b="b"/>
            <a:pathLst>
              <a:path w="805678" h="1284415">
                <a:moveTo>
                  <a:pt x="0" y="0"/>
                </a:moveTo>
                <a:lnTo>
                  <a:pt x="805679" y="0"/>
                </a:lnTo>
                <a:lnTo>
                  <a:pt x="805679" y="1284415"/>
                </a:lnTo>
                <a:lnTo>
                  <a:pt x="0" y="1284415"/>
                </a:lnTo>
                <a:lnTo>
                  <a:pt x="0" y="0"/>
                </a:lnTo>
                <a:close/>
              </a:path>
            </a:pathLst>
          </a:custGeom>
          <a:blipFill>
            <a:blip r:embed="rId39">
              <a:extLst>
                <a:ext uri="{96DAC541-7B7A-43D3-8B79-37D633B846F1}">
                  <asvg:svgBlip xmlns:asvg="http://schemas.microsoft.com/office/drawing/2016/SVG/main" r:embed="rId40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15399896" y="7973885"/>
            <a:ext cx="1532382" cy="1284415"/>
          </a:xfrm>
          <a:custGeom>
            <a:avLst/>
            <a:gdLst/>
            <a:ahLst/>
            <a:cxnLst/>
            <a:rect l="l" t="t" r="r" b="b"/>
            <a:pathLst>
              <a:path w="1532382" h="1284415">
                <a:moveTo>
                  <a:pt x="0" y="0"/>
                </a:moveTo>
                <a:lnTo>
                  <a:pt x="1532381" y="0"/>
                </a:lnTo>
                <a:lnTo>
                  <a:pt x="1532381" y="1284415"/>
                </a:lnTo>
                <a:lnTo>
                  <a:pt x="0" y="1284415"/>
                </a:lnTo>
                <a:lnTo>
                  <a:pt x="0" y="0"/>
                </a:lnTo>
                <a:close/>
              </a:path>
            </a:pathLst>
          </a:custGeom>
          <a:blipFill>
            <a:blip r:embed="rId41">
              <a:extLst>
                <a:ext uri="{96DAC541-7B7A-43D3-8B79-37D633B846F1}">
                  <asvg:svgBlip xmlns:asvg="http://schemas.microsoft.com/office/drawing/2016/SVG/main" r:embed="rId42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028700"/>
            <a:ext cx="5334000" cy="18476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20"/>
              </a:lnSpc>
            </a:pPr>
            <a:r>
              <a:rPr lang="en-US" sz="6100">
                <a:solidFill>
                  <a:srgbClr val="01003B"/>
                </a:solidFill>
                <a:latin typeface="Be Vietnam Ultra-Bold"/>
              </a:rPr>
              <a:t>RESULTS &amp; DISCUSSION</a:t>
            </a:r>
          </a:p>
        </p:txBody>
      </p:sp>
      <p:sp>
        <p:nvSpPr>
          <p:cNvPr id="3" name="Freeform 3"/>
          <p:cNvSpPr/>
          <p:nvPr/>
        </p:nvSpPr>
        <p:spPr>
          <a:xfrm>
            <a:off x="0" y="3073631"/>
            <a:ext cx="18288000" cy="12369338"/>
          </a:xfrm>
          <a:custGeom>
            <a:avLst/>
            <a:gdLst/>
            <a:ahLst/>
            <a:cxnLst/>
            <a:rect l="l" t="t" r="r" b="b"/>
            <a:pathLst>
              <a:path w="18288000" h="12369338">
                <a:moveTo>
                  <a:pt x="0" y="0"/>
                </a:moveTo>
                <a:lnTo>
                  <a:pt x="18288000" y="0"/>
                </a:lnTo>
                <a:lnTo>
                  <a:pt x="18288000" y="12369338"/>
                </a:lnTo>
                <a:lnTo>
                  <a:pt x="0" y="123693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2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653900" y="4728765"/>
            <a:ext cx="8737217" cy="1719152"/>
            <a:chOff x="0" y="0"/>
            <a:chExt cx="2301160" cy="45278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301160" cy="452781"/>
            </a:xfrm>
            <a:custGeom>
              <a:avLst/>
              <a:gdLst/>
              <a:ahLst/>
              <a:cxnLst/>
              <a:rect l="l" t="t" r="r" b="b"/>
              <a:pathLst>
                <a:path w="2301160" h="452781">
                  <a:moveTo>
                    <a:pt x="17722" y="0"/>
                  </a:moveTo>
                  <a:lnTo>
                    <a:pt x="2283438" y="0"/>
                  </a:lnTo>
                  <a:cubicBezTo>
                    <a:pt x="2293226" y="0"/>
                    <a:pt x="2301160" y="7934"/>
                    <a:pt x="2301160" y="17722"/>
                  </a:cubicBezTo>
                  <a:lnTo>
                    <a:pt x="2301160" y="435059"/>
                  </a:lnTo>
                  <a:cubicBezTo>
                    <a:pt x="2301160" y="444846"/>
                    <a:pt x="2293226" y="452781"/>
                    <a:pt x="2283438" y="452781"/>
                  </a:cubicBezTo>
                  <a:lnTo>
                    <a:pt x="17722" y="452781"/>
                  </a:lnTo>
                  <a:cubicBezTo>
                    <a:pt x="7934" y="452781"/>
                    <a:pt x="0" y="444846"/>
                    <a:pt x="0" y="435059"/>
                  </a:cubicBezTo>
                  <a:lnTo>
                    <a:pt x="0" y="17722"/>
                  </a:lnTo>
                  <a:cubicBezTo>
                    <a:pt x="0" y="7934"/>
                    <a:pt x="7934" y="0"/>
                    <a:pt x="17722" y="0"/>
                  </a:cubicBezTo>
                  <a:close/>
                </a:path>
              </a:pathLst>
            </a:custGeom>
            <a:solidFill>
              <a:srgbClr val="FF007E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66675"/>
              <a:ext cx="2301160" cy="519456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algn="ctr">
                <a:lnSpc>
                  <a:spcPts val="4899"/>
                </a:lnSpc>
              </a:pPr>
              <a:r>
                <a:rPr lang="en-US" sz="3499">
                  <a:solidFill>
                    <a:srgbClr val="F8F8F8"/>
                  </a:solidFill>
                  <a:latin typeface="IBM Plex Sans"/>
                </a:rPr>
                <a:t>No one locks the door from the outside if people did not leave the house.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7482988" y="7193964"/>
            <a:ext cx="9884087" cy="2338222"/>
            <a:chOff x="0" y="0"/>
            <a:chExt cx="2603216" cy="61582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603216" cy="615828"/>
            </a:xfrm>
            <a:custGeom>
              <a:avLst/>
              <a:gdLst/>
              <a:ahLst/>
              <a:cxnLst/>
              <a:rect l="l" t="t" r="r" b="b"/>
              <a:pathLst>
                <a:path w="2603216" h="615828">
                  <a:moveTo>
                    <a:pt x="15665" y="0"/>
                  </a:moveTo>
                  <a:lnTo>
                    <a:pt x="2587551" y="0"/>
                  </a:lnTo>
                  <a:cubicBezTo>
                    <a:pt x="2591706" y="0"/>
                    <a:pt x="2595690" y="1650"/>
                    <a:pt x="2598628" y="4588"/>
                  </a:cubicBezTo>
                  <a:cubicBezTo>
                    <a:pt x="2601566" y="7526"/>
                    <a:pt x="2603216" y="11511"/>
                    <a:pt x="2603216" y="15665"/>
                  </a:cubicBezTo>
                  <a:lnTo>
                    <a:pt x="2603216" y="600163"/>
                  </a:lnTo>
                  <a:cubicBezTo>
                    <a:pt x="2603216" y="604317"/>
                    <a:pt x="2601566" y="608302"/>
                    <a:pt x="2598628" y="611240"/>
                  </a:cubicBezTo>
                  <a:cubicBezTo>
                    <a:pt x="2595690" y="614178"/>
                    <a:pt x="2591706" y="615828"/>
                    <a:pt x="2587551" y="615828"/>
                  </a:cubicBezTo>
                  <a:lnTo>
                    <a:pt x="15665" y="615828"/>
                  </a:lnTo>
                  <a:cubicBezTo>
                    <a:pt x="11511" y="615828"/>
                    <a:pt x="7526" y="614178"/>
                    <a:pt x="4588" y="611240"/>
                  </a:cubicBezTo>
                  <a:cubicBezTo>
                    <a:pt x="1650" y="608302"/>
                    <a:pt x="0" y="604317"/>
                    <a:pt x="0" y="600163"/>
                  </a:cubicBezTo>
                  <a:lnTo>
                    <a:pt x="0" y="15665"/>
                  </a:lnTo>
                  <a:cubicBezTo>
                    <a:pt x="0" y="11511"/>
                    <a:pt x="1650" y="7526"/>
                    <a:pt x="4588" y="4588"/>
                  </a:cubicBezTo>
                  <a:cubicBezTo>
                    <a:pt x="7526" y="1650"/>
                    <a:pt x="11511" y="0"/>
                    <a:pt x="15665" y="0"/>
                  </a:cubicBezTo>
                  <a:close/>
                </a:path>
              </a:pathLst>
            </a:custGeom>
            <a:solidFill>
              <a:srgbClr val="010101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66675"/>
              <a:ext cx="2603216" cy="682503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algn="ctr">
                <a:lnSpc>
                  <a:spcPts val="4899"/>
                </a:lnSpc>
              </a:pPr>
              <a:r>
                <a:rPr lang="en-US" sz="3499">
                  <a:solidFill>
                    <a:srgbClr val="F8F8F8"/>
                  </a:solidFill>
                  <a:latin typeface="IBM Plex Sans"/>
                </a:rPr>
                <a:t>By locking from the outside of the door, a signal is sent to the system indicating that there are no one in the house.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740829" y="1025424"/>
            <a:ext cx="8351536" cy="2957294"/>
            <a:chOff x="0" y="0"/>
            <a:chExt cx="2199582" cy="778876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199582" cy="778876"/>
            </a:xfrm>
            <a:custGeom>
              <a:avLst/>
              <a:gdLst/>
              <a:ahLst/>
              <a:cxnLst/>
              <a:rect l="l" t="t" r="r" b="b"/>
              <a:pathLst>
                <a:path w="2199582" h="778876">
                  <a:moveTo>
                    <a:pt x="18540" y="0"/>
                  </a:moveTo>
                  <a:lnTo>
                    <a:pt x="2181041" y="0"/>
                  </a:lnTo>
                  <a:cubicBezTo>
                    <a:pt x="2191281" y="0"/>
                    <a:pt x="2199582" y="8301"/>
                    <a:pt x="2199582" y="18540"/>
                  </a:cubicBezTo>
                  <a:lnTo>
                    <a:pt x="2199582" y="760336"/>
                  </a:lnTo>
                  <a:cubicBezTo>
                    <a:pt x="2199582" y="770575"/>
                    <a:pt x="2191281" y="778876"/>
                    <a:pt x="2181041" y="778876"/>
                  </a:cubicBezTo>
                  <a:lnTo>
                    <a:pt x="18540" y="778876"/>
                  </a:lnTo>
                  <a:cubicBezTo>
                    <a:pt x="8301" y="778876"/>
                    <a:pt x="0" y="770575"/>
                    <a:pt x="0" y="760336"/>
                  </a:cubicBezTo>
                  <a:lnTo>
                    <a:pt x="0" y="18540"/>
                  </a:lnTo>
                  <a:cubicBezTo>
                    <a:pt x="0" y="8301"/>
                    <a:pt x="8301" y="0"/>
                    <a:pt x="18540" y="0"/>
                  </a:cubicBezTo>
                  <a:close/>
                </a:path>
              </a:pathLst>
            </a:custGeom>
            <a:solidFill>
              <a:srgbClr val="2667FF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76200"/>
              <a:ext cx="2199582" cy="855076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algn="ctr">
                <a:lnSpc>
                  <a:spcPts val="4900"/>
                </a:lnSpc>
              </a:pPr>
              <a:r>
                <a:rPr lang="en-US" sz="3500">
                  <a:solidFill>
                    <a:srgbClr val="F8F8F8"/>
                  </a:solidFill>
                  <a:latin typeface="IBM Plex Sans"/>
                </a:rPr>
                <a:t>We made a differential lock that can lock the door from inside and outside separately by adding separated deadbolts for each lock.</a:t>
              </a: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028700"/>
            <a:ext cx="5334000" cy="18476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20"/>
              </a:lnSpc>
            </a:pPr>
            <a:r>
              <a:rPr lang="en-US" sz="6100">
                <a:solidFill>
                  <a:srgbClr val="01003B"/>
                </a:solidFill>
                <a:latin typeface="Be Vietnam Ultra-Bold"/>
              </a:rPr>
              <a:t>RESULTS &amp; DISCUSSION</a:t>
            </a:r>
          </a:p>
        </p:txBody>
      </p:sp>
      <p:sp>
        <p:nvSpPr>
          <p:cNvPr id="3" name="Freeform 3"/>
          <p:cNvSpPr/>
          <p:nvPr/>
        </p:nvSpPr>
        <p:spPr>
          <a:xfrm>
            <a:off x="-258121" y="3140294"/>
            <a:ext cx="18804242" cy="6803717"/>
          </a:xfrm>
          <a:custGeom>
            <a:avLst/>
            <a:gdLst/>
            <a:ahLst/>
            <a:cxnLst/>
            <a:rect l="l" t="t" r="r" b="b"/>
            <a:pathLst>
              <a:path w="18804242" h="6803717">
                <a:moveTo>
                  <a:pt x="0" y="0"/>
                </a:moveTo>
                <a:lnTo>
                  <a:pt x="18804242" y="0"/>
                </a:lnTo>
                <a:lnTo>
                  <a:pt x="18804242" y="6803716"/>
                </a:lnTo>
                <a:lnTo>
                  <a:pt x="0" y="68037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4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653900" y="5143500"/>
            <a:ext cx="8737217" cy="2338222"/>
            <a:chOff x="0" y="0"/>
            <a:chExt cx="2301160" cy="61582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301160" cy="615828"/>
            </a:xfrm>
            <a:custGeom>
              <a:avLst/>
              <a:gdLst/>
              <a:ahLst/>
              <a:cxnLst/>
              <a:rect l="l" t="t" r="r" b="b"/>
              <a:pathLst>
                <a:path w="2301160" h="615828">
                  <a:moveTo>
                    <a:pt x="17722" y="0"/>
                  </a:moveTo>
                  <a:lnTo>
                    <a:pt x="2283438" y="0"/>
                  </a:lnTo>
                  <a:cubicBezTo>
                    <a:pt x="2293226" y="0"/>
                    <a:pt x="2301160" y="7934"/>
                    <a:pt x="2301160" y="17722"/>
                  </a:cubicBezTo>
                  <a:lnTo>
                    <a:pt x="2301160" y="598106"/>
                  </a:lnTo>
                  <a:cubicBezTo>
                    <a:pt x="2301160" y="607894"/>
                    <a:pt x="2293226" y="615828"/>
                    <a:pt x="2283438" y="615828"/>
                  </a:cubicBezTo>
                  <a:lnTo>
                    <a:pt x="17722" y="615828"/>
                  </a:lnTo>
                  <a:cubicBezTo>
                    <a:pt x="7934" y="615828"/>
                    <a:pt x="0" y="607894"/>
                    <a:pt x="0" y="598106"/>
                  </a:cubicBezTo>
                  <a:lnTo>
                    <a:pt x="0" y="17722"/>
                  </a:lnTo>
                  <a:cubicBezTo>
                    <a:pt x="0" y="7934"/>
                    <a:pt x="7934" y="0"/>
                    <a:pt x="17722" y="0"/>
                  </a:cubicBezTo>
                  <a:close/>
                </a:path>
              </a:pathLst>
            </a:custGeom>
            <a:solidFill>
              <a:srgbClr val="FF007E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66675"/>
              <a:ext cx="2301160" cy="682503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algn="ctr">
                <a:lnSpc>
                  <a:spcPts val="4899"/>
                </a:lnSpc>
              </a:pPr>
              <a:r>
                <a:rPr lang="en-US" sz="3499">
                  <a:solidFill>
                    <a:srgbClr val="F8F8F8"/>
                  </a:solidFill>
                  <a:latin typeface="IBM Plex Sans"/>
                </a:rPr>
                <a:t>To achieve the maximum efficiency and benefit, the perfect design was selected through the solutions we had.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7858566" y="7819529"/>
            <a:ext cx="9884087" cy="1719152"/>
            <a:chOff x="0" y="0"/>
            <a:chExt cx="2603216" cy="452781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603216" cy="452781"/>
            </a:xfrm>
            <a:custGeom>
              <a:avLst/>
              <a:gdLst/>
              <a:ahLst/>
              <a:cxnLst/>
              <a:rect l="l" t="t" r="r" b="b"/>
              <a:pathLst>
                <a:path w="2603216" h="452781">
                  <a:moveTo>
                    <a:pt x="15665" y="0"/>
                  </a:moveTo>
                  <a:lnTo>
                    <a:pt x="2587551" y="0"/>
                  </a:lnTo>
                  <a:cubicBezTo>
                    <a:pt x="2591706" y="0"/>
                    <a:pt x="2595690" y="1650"/>
                    <a:pt x="2598628" y="4588"/>
                  </a:cubicBezTo>
                  <a:cubicBezTo>
                    <a:pt x="2601566" y="7526"/>
                    <a:pt x="2603216" y="11511"/>
                    <a:pt x="2603216" y="15665"/>
                  </a:cubicBezTo>
                  <a:lnTo>
                    <a:pt x="2603216" y="437115"/>
                  </a:lnTo>
                  <a:cubicBezTo>
                    <a:pt x="2603216" y="441270"/>
                    <a:pt x="2601566" y="445255"/>
                    <a:pt x="2598628" y="448192"/>
                  </a:cubicBezTo>
                  <a:cubicBezTo>
                    <a:pt x="2595690" y="451130"/>
                    <a:pt x="2591706" y="452781"/>
                    <a:pt x="2587551" y="452781"/>
                  </a:cubicBezTo>
                  <a:lnTo>
                    <a:pt x="15665" y="452781"/>
                  </a:lnTo>
                  <a:cubicBezTo>
                    <a:pt x="11511" y="452781"/>
                    <a:pt x="7526" y="451130"/>
                    <a:pt x="4588" y="448192"/>
                  </a:cubicBezTo>
                  <a:cubicBezTo>
                    <a:pt x="1650" y="445255"/>
                    <a:pt x="0" y="441270"/>
                    <a:pt x="0" y="437115"/>
                  </a:cubicBezTo>
                  <a:lnTo>
                    <a:pt x="0" y="15665"/>
                  </a:lnTo>
                  <a:cubicBezTo>
                    <a:pt x="0" y="11511"/>
                    <a:pt x="1650" y="7526"/>
                    <a:pt x="4588" y="4588"/>
                  </a:cubicBezTo>
                  <a:cubicBezTo>
                    <a:pt x="7526" y="1650"/>
                    <a:pt x="11511" y="0"/>
                    <a:pt x="15665" y="0"/>
                  </a:cubicBezTo>
                  <a:close/>
                </a:path>
              </a:pathLst>
            </a:custGeom>
            <a:solidFill>
              <a:srgbClr val="010101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66675"/>
              <a:ext cx="2603216" cy="519456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algn="ctr">
                <a:lnSpc>
                  <a:spcPts val="4899"/>
                </a:lnSpc>
              </a:pPr>
              <a:r>
                <a:rPr lang="en-US" sz="3499">
                  <a:solidFill>
                    <a:srgbClr val="F8F8F8"/>
                  </a:solidFill>
                  <a:latin typeface="IBM Plex Sans"/>
                </a:rPr>
                <a:t>So, the power saving system will turn on when no one is at home.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391117" y="778636"/>
            <a:ext cx="8351536" cy="4195435"/>
            <a:chOff x="0" y="0"/>
            <a:chExt cx="2199582" cy="110497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199582" cy="1104970"/>
            </a:xfrm>
            <a:custGeom>
              <a:avLst/>
              <a:gdLst/>
              <a:ahLst/>
              <a:cxnLst/>
              <a:rect l="l" t="t" r="r" b="b"/>
              <a:pathLst>
                <a:path w="2199582" h="1104970">
                  <a:moveTo>
                    <a:pt x="18540" y="0"/>
                  </a:moveTo>
                  <a:lnTo>
                    <a:pt x="2181041" y="0"/>
                  </a:lnTo>
                  <a:cubicBezTo>
                    <a:pt x="2191281" y="0"/>
                    <a:pt x="2199582" y="8301"/>
                    <a:pt x="2199582" y="18540"/>
                  </a:cubicBezTo>
                  <a:lnTo>
                    <a:pt x="2199582" y="1086430"/>
                  </a:lnTo>
                  <a:cubicBezTo>
                    <a:pt x="2199582" y="1096670"/>
                    <a:pt x="2191281" y="1104970"/>
                    <a:pt x="2181041" y="1104970"/>
                  </a:cubicBezTo>
                  <a:lnTo>
                    <a:pt x="18540" y="1104970"/>
                  </a:lnTo>
                  <a:cubicBezTo>
                    <a:pt x="8301" y="1104970"/>
                    <a:pt x="0" y="1096670"/>
                    <a:pt x="0" y="1086430"/>
                  </a:cubicBezTo>
                  <a:lnTo>
                    <a:pt x="0" y="18540"/>
                  </a:lnTo>
                  <a:cubicBezTo>
                    <a:pt x="0" y="8301"/>
                    <a:pt x="8301" y="0"/>
                    <a:pt x="18540" y="0"/>
                  </a:cubicBezTo>
                  <a:close/>
                </a:path>
              </a:pathLst>
            </a:custGeom>
            <a:solidFill>
              <a:srgbClr val="2667FF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76200"/>
              <a:ext cx="2199582" cy="1181170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algn="r">
                <a:lnSpc>
                  <a:spcPts val="4900"/>
                </a:lnSpc>
              </a:pPr>
              <a:r>
                <a:rPr lang="en-US" sz="3500">
                  <a:solidFill>
                    <a:srgbClr val="F8F8F8"/>
                  </a:solidFill>
                  <a:latin typeface="IBM Plex Sans"/>
                </a:rPr>
                <a:t>Those selections were made mainly according to following criteria.</a:t>
              </a:r>
            </a:p>
            <a:p>
              <a:pPr marL="755651" lvl="1" indent="-377825" algn="just">
                <a:lnSpc>
                  <a:spcPts val="4900"/>
                </a:lnSpc>
                <a:buFont typeface="Arial"/>
                <a:buChar char="•"/>
              </a:pPr>
              <a:r>
                <a:rPr lang="en-US" sz="3500">
                  <a:solidFill>
                    <a:srgbClr val="F8F8F8"/>
                  </a:solidFill>
                  <a:latin typeface="IBM Plex Sans"/>
                </a:rPr>
                <a:t>Durability</a:t>
              </a:r>
            </a:p>
            <a:p>
              <a:pPr marL="755651" lvl="1" indent="-377825" algn="just">
                <a:lnSpc>
                  <a:spcPts val="4900"/>
                </a:lnSpc>
                <a:buFont typeface="Arial"/>
                <a:buChar char="•"/>
              </a:pPr>
              <a:r>
                <a:rPr lang="en-US" sz="3500">
                  <a:solidFill>
                    <a:srgbClr val="F8F8F8"/>
                  </a:solidFill>
                  <a:latin typeface="IBM Plex Sans"/>
                </a:rPr>
                <a:t>Protection by lock</a:t>
              </a:r>
            </a:p>
            <a:p>
              <a:pPr marL="755651" lvl="1" indent="-377825" algn="just">
                <a:lnSpc>
                  <a:spcPts val="4900"/>
                </a:lnSpc>
                <a:buFont typeface="Arial"/>
                <a:buChar char="•"/>
              </a:pPr>
              <a:r>
                <a:rPr lang="en-US" sz="3500">
                  <a:solidFill>
                    <a:srgbClr val="F8F8F8"/>
                  </a:solidFill>
                  <a:latin typeface="IBM Plex Sans"/>
                </a:rPr>
                <a:t>Human hazardless</a:t>
              </a:r>
            </a:p>
            <a:p>
              <a:pPr algn="ctr">
                <a:lnSpc>
                  <a:spcPts val="4900"/>
                </a:lnSpc>
              </a:pPr>
              <a:endParaRPr lang="en-US" sz="3500">
                <a:solidFill>
                  <a:srgbClr val="F8F8F8"/>
                </a:solidFill>
                <a:latin typeface="IBM Plex Sans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</p:sp>
      <p:sp>
        <p:nvSpPr>
          <p:cNvPr id="3" name="Freeform 3"/>
          <p:cNvSpPr/>
          <p:nvPr/>
        </p:nvSpPr>
        <p:spPr>
          <a:xfrm rot="-8010284">
            <a:off x="11274917" y="-2976531"/>
            <a:ext cx="11342890" cy="9156806"/>
          </a:xfrm>
          <a:custGeom>
            <a:avLst/>
            <a:gdLst/>
            <a:ahLst/>
            <a:cxnLst/>
            <a:rect l="l" t="t" r="r" b="b"/>
            <a:pathLst>
              <a:path w="11342890" h="9156806">
                <a:moveTo>
                  <a:pt x="0" y="0"/>
                </a:moveTo>
                <a:lnTo>
                  <a:pt x="11342890" y="0"/>
                </a:lnTo>
                <a:lnTo>
                  <a:pt x="11342890" y="9156806"/>
                </a:lnTo>
                <a:lnTo>
                  <a:pt x="0" y="91568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028700" y="1366711"/>
            <a:ext cx="7812715" cy="10763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400"/>
              </a:lnSpc>
            </a:pPr>
            <a:r>
              <a:rPr lang="en-US" sz="7000">
                <a:solidFill>
                  <a:srgbClr val="F8F8F8"/>
                </a:solidFill>
                <a:latin typeface="Be Vietnam Ultra-Bold"/>
              </a:rPr>
              <a:t>CONCLUSION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3534908"/>
            <a:ext cx="14061966" cy="5089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77489" lvl="1" indent="-388745">
              <a:lnSpc>
                <a:spcPts val="5041"/>
              </a:lnSpc>
              <a:buFont typeface="Arial"/>
              <a:buChar char="•"/>
            </a:pPr>
            <a:r>
              <a:rPr lang="en-US" sz="3601">
                <a:solidFill>
                  <a:srgbClr val="F8F8F8"/>
                </a:solidFill>
                <a:latin typeface="IBM Plex Sans"/>
              </a:rPr>
              <a:t>Survey shows that the energy wastage costs a lot and mostly happens when unwanted power supplies are ongoing while no one is at home.</a:t>
            </a:r>
          </a:p>
          <a:p>
            <a:pPr>
              <a:lnSpc>
                <a:spcPts val="5041"/>
              </a:lnSpc>
            </a:pPr>
            <a:endParaRPr lang="en-US" sz="3601">
              <a:solidFill>
                <a:srgbClr val="F8F8F8"/>
              </a:solidFill>
              <a:latin typeface="IBM Plex Sans"/>
            </a:endParaRPr>
          </a:p>
          <a:p>
            <a:pPr marL="777489" lvl="1" indent="-388745">
              <a:lnSpc>
                <a:spcPts val="5041"/>
              </a:lnSpc>
              <a:buFont typeface="Arial"/>
              <a:buChar char="•"/>
            </a:pPr>
            <a:r>
              <a:rPr lang="en-US" sz="3601">
                <a:solidFill>
                  <a:srgbClr val="F8F8F8"/>
                </a:solidFill>
                <a:latin typeface="IBM Plex Sans"/>
              </a:rPr>
              <a:t>It also says that people like a home power saving door lock system as a solution for this.</a:t>
            </a:r>
          </a:p>
          <a:p>
            <a:pPr>
              <a:lnSpc>
                <a:spcPts val="5041"/>
              </a:lnSpc>
            </a:pPr>
            <a:endParaRPr lang="en-US" sz="3601">
              <a:solidFill>
                <a:srgbClr val="F8F8F8"/>
              </a:solidFill>
              <a:latin typeface="IBM Plex Sans"/>
            </a:endParaRPr>
          </a:p>
          <a:p>
            <a:pPr marL="777489" lvl="1" indent="-388745">
              <a:lnSpc>
                <a:spcPts val="5041"/>
              </a:lnSpc>
              <a:buFont typeface="Arial"/>
              <a:buChar char="•"/>
            </a:pPr>
            <a:r>
              <a:rPr lang="en-US" sz="3601">
                <a:solidFill>
                  <a:srgbClr val="F8F8F8"/>
                </a:solidFill>
                <a:latin typeface="IBM Plex Sans"/>
              </a:rPr>
              <a:t>So, this door lock will save the money and also the energy.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403</Words>
  <Application>Microsoft Office PowerPoint</Application>
  <PresentationFormat>Custom</PresentationFormat>
  <Paragraphs>76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IBM Plex Sans</vt:lpstr>
      <vt:lpstr>Arial</vt:lpstr>
      <vt:lpstr>Be Vietnam Ultra-Bold</vt:lpstr>
      <vt:lpstr>Be Vietnam</vt:lpstr>
      <vt:lpstr>Calibri</vt:lpstr>
      <vt:lpstr>IBM Plex Sans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Proposal Business Presentation in Dark Blue Pink Abstract Tech Style</dc:title>
  <cp:lastModifiedBy>Sudeera Perera</cp:lastModifiedBy>
  <cp:revision>2</cp:revision>
  <dcterms:created xsi:type="dcterms:W3CDTF">2006-08-16T00:00:00Z</dcterms:created>
  <dcterms:modified xsi:type="dcterms:W3CDTF">2024-01-10T19:22:03Z</dcterms:modified>
  <dc:identifier>DAF5gi7CgHI</dc:identifier>
</cp:coreProperties>
</file>